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5AEF4D-28F2-4999-8171-81D690D7EA02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8616EC-7763-4860-B855-1E5A25A3C1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Hamlet’s Greatness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Hamlet is shown to be a nobleman when:</a:t>
            </a:r>
          </a:p>
          <a:p>
            <a:endParaRPr lang="en-US" dirty="0" smtClean="0"/>
          </a:p>
          <a:p>
            <a:r>
              <a:rPr lang="en-US" dirty="0" smtClean="0"/>
              <a:t>he expresses sincere regret that he fought </a:t>
            </a:r>
            <a:r>
              <a:rPr lang="en-US" dirty="0" err="1" smtClean="0"/>
              <a:t>Laertes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dirty="0" smtClean="0"/>
              <a:t>e recognizes </a:t>
            </a:r>
            <a:r>
              <a:rPr lang="en-US" dirty="0" err="1" smtClean="0"/>
              <a:t>Laertes</a:t>
            </a:r>
            <a:r>
              <a:rPr lang="en-US" dirty="0" smtClean="0"/>
              <a:t> has the same cause for vengeance and anger as him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dirty="0" smtClean="0"/>
              <a:t>e approaches the duel as a sincere challenge</a:t>
            </a:r>
          </a:p>
          <a:p>
            <a:endParaRPr lang="en-US" dirty="0" smtClean="0"/>
          </a:p>
          <a:p>
            <a:r>
              <a:rPr lang="en-US" dirty="0" smtClean="0"/>
              <a:t>He apologizes to </a:t>
            </a:r>
            <a:r>
              <a:rPr lang="en-US" dirty="0" err="1" smtClean="0"/>
              <a:t>Laertes</a:t>
            </a:r>
            <a:r>
              <a:rPr lang="en-US" dirty="0" smtClean="0"/>
              <a:t>- because he is a man with integrity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plan must end in bloodshed and death. 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Order must be restored to the Kingdom of Denmark</a:t>
            </a:r>
          </a:p>
          <a:p>
            <a:endParaRPr lang="en-US" dirty="0" smtClean="0"/>
          </a:p>
          <a:p>
            <a:r>
              <a:rPr lang="en-US" dirty="0" err="1" smtClean="0"/>
              <a:t>Fortinbras</a:t>
            </a:r>
            <a:r>
              <a:rPr lang="en-US" dirty="0" smtClean="0"/>
              <a:t> delivers the last line because in a Shakespearean Tragedy, the last one who speaks restores the shaken society.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3733800"/>
          </a:xfrm>
        </p:spPr>
        <p:txBody>
          <a:bodyPr/>
          <a:lstStyle/>
          <a:p>
            <a:r>
              <a:rPr lang="en-US" dirty="0" smtClean="0"/>
              <a:t>Characteristics of Shakespearean Tragedy???</a:t>
            </a:r>
          </a:p>
          <a:p>
            <a:endParaRPr lang="en-US" dirty="0" smtClean="0"/>
          </a:p>
          <a:p>
            <a:r>
              <a:rPr lang="en-US" dirty="0" smtClean="0"/>
              <a:t>Turn to the person next to you and share.</a:t>
            </a:r>
          </a:p>
          <a:p>
            <a:endParaRPr lang="en-US" dirty="0" smtClean="0"/>
          </a:p>
          <a:p>
            <a:r>
              <a:rPr lang="en-US" dirty="0" smtClean="0"/>
              <a:t>Share with the class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identify and discuss the characteristics of the play that mark </a:t>
            </a:r>
            <a:r>
              <a:rPr lang="en-US" dirty="0" smtClean="0"/>
              <a:t>it</a:t>
            </a:r>
          </a:p>
          <a:p>
            <a:pPr>
              <a:buNone/>
            </a:pPr>
            <a:r>
              <a:rPr lang="en-US" dirty="0" smtClean="0"/>
              <a:t>as </a:t>
            </a:r>
            <a:r>
              <a:rPr lang="en-US" dirty="0" smtClean="0"/>
              <a:t>a Shakespearean tragedy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some of act 5 questions are answered, pick out and fill in the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 smtClean="0"/>
              <a:t>nswers to act 5 questions, as your notes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CE 3.2.3 Identify how elements of dramatic literature</a:t>
            </a:r>
          </a:p>
          <a:p>
            <a:pPr>
              <a:buNone/>
            </a:pPr>
            <a:r>
              <a:rPr lang="en-US" dirty="0" err="1" smtClean="0"/>
              <a:t>illuimiate</a:t>
            </a:r>
            <a:r>
              <a:rPr lang="en-US" dirty="0" smtClean="0"/>
              <a:t> the meaning of texts.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a Shakespearean 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Death for many characters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Death for the tragic </a:t>
            </a:r>
            <a:r>
              <a:rPr lang="en-US" dirty="0" smtClean="0"/>
              <a:t>h</a:t>
            </a:r>
            <a:r>
              <a:rPr lang="en-US" dirty="0" smtClean="0"/>
              <a:t>ero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Hero exhibits a tragic flaw</a:t>
            </a:r>
          </a:p>
          <a:p>
            <a:endParaRPr lang="en-US" dirty="0" smtClean="0"/>
          </a:p>
          <a:p>
            <a:r>
              <a:rPr lang="en-US" dirty="0" smtClean="0"/>
              <a:t>Order must be restored at the end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Tragic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Aristotelian Model- a man who rose to a high position and then fell from that high position usually to utter desolation or death- depended on a tragic flaw as well as fate</a:t>
            </a:r>
          </a:p>
          <a:p>
            <a:endParaRPr lang="en-US" dirty="0" smtClean="0"/>
          </a:p>
          <a:p>
            <a:r>
              <a:rPr lang="en-US" dirty="0" smtClean="0"/>
              <a:t>Renaissance Model- people felt themselves to be less pawns of fate and more in control of their own destinies</a:t>
            </a:r>
          </a:p>
          <a:p>
            <a:endParaRPr lang="en-US" dirty="0" smtClean="0"/>
          </a:p>
          <a:p>
            <a:r>
              <a:rPr lang="en-US" dirty="0" smtClean="0"/>
              <a:t>Shakespearean Model- relies on responsible for downfall- “waste of human potential”</a:t>
            </a:r>
          </a:p>
          <a:p>
            <a:endParaRPr lang="en-US" dirty="0" smtClean="0"/>
          </a:p>
          <a:p>
            <a:r>
              <a:rPr lang="en-US" dirty="0" smtClean="0"/>
              <a:t>Which category(</a:t>
            </a:r>
            <a:r>
              <a:rPr lang="en-US" dirty="0" err="1" smtClean="0"/>
              <a:t>ies</a:t>
            </a:r>
            <a:r>
              <a:rPr lang="en-US" dirty="0" smtClean="0"/>
              <a:t>) does Hamlet fall into?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Shakespearean Tragic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Tragedy </a:t>
            </a:r>
            <a:r>
              <a:rPr lang="en-US" sz="2000" b="1" dirty="0" smtClean="0"/>
              <a:t>is concerned primarily with one person – The tragic hero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The </a:t>
            </a:r>
            <a:r>
              <a:rPr lang="en-US" sz="2000" b="1" dirty="0" smtClean="0"/>
              <a:t>story is essentially one of exceptional suffering and calamity leading to the death of the </a:t>
            </a:r>
            <a:r>
              <a:rPr lang="en-US" sz="2000" b="1" dirty="0" smtClean="0"/>
              <a:t>hero- unexpected </a:t>
            </a:r>
            <a:r>
              <a:rPr lang="en-US" sz="2000" b="1" dirty="0" smtClean="0"/>
              <a:t>and contrasted with previous happiness and glory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The </a:t>
            </a:r>
            <a:r>
              <a:rPr lang="en-US" sz="2000" b="1" dirty="0" smtClean="0"/>
              <a:t>hero undergoes a sudden reversal of fortune</a:t>
            </a:r>
            <a:r>
              <a:rPr lang="en-US" sz="2000" b="1" dirty="0" smtClean="0"/>
              <a:t>.</a:t>
            </a:r>
            <a:r>
              <a:rPr lang="en-US" sz="2000" b="1" dirty="0" smtClean="0"/>
              <a:t> </a:t>
            </a:r>
            <a:endParaRPr lang="en-US" sz="2000" b="1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This </a:t>
            </a:r>
            <a:r>
              <a:rPr lang="en-US" sz="2000" b="1" dirty="0" smtClean="0"/>
              <a:t>reversal excites and </a:t>
            </a:r>
            <a:r>
              <a:rPr lang="en-US" sz="2000" b="1" dirty="0" smtClean="0"/>
              <a:t>conjures emotions </a:t>
            </a:r>
            <a:r>
              <a:rPr lang="en-US" sz="2000" b="1" dirty="0" smtClean="0"/>
              <a:t>of pity and fear within the audience.  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 The tragic fate of the hero is often triggered by a tragic flaw in the hero’s character.  The hero contributes in some way, shape, or form to the disaster in which he perishes</a:t>
            </a:r>
            <a:r>
              <a:rPr lang="en-US" sz="2000" b="1" dirty="0" smtClean="0"/>
              <a:t>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Shakespearean Tragic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 Shakespeare often introduces abnormal conditions of the mind (such as insanity, somnambulism, or hallucinations</a:t>
            </a:r>
            <a:r>
              <a:rPr lang="en-US" sz="2800" b="1" dirty="0" smtClean="0"/>
              <a:t>).</a:t>
            </a:r>
          </a:p>
          <a:p>
            <a:endParaRPr lang="en-US" sz="2800" dirty="0" smtClean="0"/>
          </a:p>
          <a:p>
            <a:r>
              <a:rPr lang="en-US" sz="2800" b="1" dirty="0" smtClean="0"/>
              <a:t> Supernatural elements are often introduced as well</a:t>
            </a:r>
            <a:r>
              <a:rPr lang="en-US" sz="2800" b="1" dirty="0" smtClean="0"/>
              <a:t>.</a:t>
            </a:r>
          </a:p>
          <a:p>
            <a:endParaRPr lang="en-US" sz="2800" dirty="0" smtClean="0"/>
          </a:p>
          <a:p>
            <a:r>
              <a:rPr lang="en-US" sz="2800" b="1" dirty="0" smtClean="0"/>
              <a:t> Much of the plot seems to hinge on “chance” or “accident</a:t>
            </a:r>
            <a:r>
              <a:rPr lang="en-US" sz="2800" b="1" dirty="0" smtClean="0"/>
              <a:t>”.</a:t>
            </a:r>
          </a:p>
          <a:p>
            <a:endParaRPr lang="en-US" sz="2800" dirty="0" smtClean="0"/>
          </a:p>
          <a:p>
            <a:r>
              <a:rPr lang="en-US" sz="2800" b="1" dirty="0" smtClean="0"/>
              <a:t> Besides the outward conflict between individuals or groups of individuals, there is also an inner conflict(s) and torment(s) within the soul of the tragic hero</a:t>
            </a:r>
            <a:r>
              <a:rPr lang="en-US" sz="2800" b="1" dirty="0" smtClean="0"/>
              <a:t>.</a:t>
            </a:r>
          </a:p>
          <a:p>
            <a:endParaRPr lang="en-US" sz="2800" dirty="0" smtClean="0"/>
          </a:p>
          <a:p>
            <a:r>
              <a:rPr lang="en-US" sz="2800" b="1" dirty="0" smtClean="0"/>
              <a:t> The tragic hero need not be an overwhelmingly “good” person, </a:t>
            </a:r>
            <a:r>
              <a:rPr lang="en-US" sz="2800" b="1" dirty="0" smtClean="0"/>
              <a:t>but, </a:t>
            </a:r>
            <a:r>
              <a:rPr lang="en-US" sz="2800" b="1" dirty="0" smtClean="0"/>
              <a:t>it is necessary that he/she should contain so much greatness </a:t>
            </a:r>
            <a:r>
              <a:rPr lang="en-US" sz="2800" b="1" dirty="0" smtClean="0"/>
              <a:t>that the audience cares about the character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Contrast to Previous Happiness/Sudden Reversal of Fortune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How does the entrance of Ophelia’s funeral procession continue the evolution to Hamlet’s understanding of death?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Hamlet admits he loved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 realizes his previous perceptions of her were to happier</a:t>
            </a:r>
          </a:p>
          <a:p>
            <a:pPr>
              <a:buNone/>
            </a:pPr>
            <a:r>
              <a:rPr lang="en-US" dirty="0" smtClean="0"/>
              <a:t>times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Death has become more personal for him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other event contributed to Hamlet’s misfortune?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significance do the skulls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Emphasizes the end of physical life</a:t>
            </a:r>
          </a:p>
          <a:p>
            <a:endParaRPr lang="en-US" dirty="0" smtClean="0"/>
          </a:p>
          <a:p>
            <a:r>
              <a:rPr lang="en-US" dirty="0" smtClean="0"/>
              <a:t>Physical decay follows death</a:t>
            </a:r>
          </a:p>
          <a:p>
            <a:endParaRPr lang="en-US" dirty="0" smtClean="0"/>
          </a:p>
          <a:p>
            <a:r>
              <a:rPr lang="en-US" dirty="0" smtClean="0"/>
              <a:t>Anonymous skulls</a:t>
            </a:r>
          </a:p>
          <a:p>
            <a:endParaRPr lang="en-US" dirty="0" smtClean="0"/>
          </a:p>
          <a:p>
            <a:r>
              <a:rPr lang="en-US" dirty="0" err="1" smtClean="0"/>
              <a:t>Yorick’s</a:t>
            </a:r>
            <a:r>
              <a:rPr lang="en-US" dirty="0" smtClean="0"/>
              <a:t> skull</a:t>
            </a:r>
          </a:p>
          <a:p>
            <a:endParaRPr lang="en-US" dirty="0" smtClean="0"/>
          </a:p>
          <a:p>
            <a:r>
              <a:rPr lang="en-US" dirty="0" smtClean="0"/>
              <a:t>Leads to the emotional affect of Ophelia’s death on Hamlet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died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Polonious</a:t>
            </a:r>
            <a:r>
              <a:rPr lang="en-US" dirty="0" smtClean="0"/>
              <a:t>- plot, characterization</a:t>
            </a:r>
          </a:p>
          <a:p>
            <a:endParaRPr lang="en-US" dirty="0" smtClean="0"/>
          </a:p>
          <a:p>
            <a:r>
              <a:rPr lang="en-US" dirty="0" smtClean="0"/>
              <a:t>Ophelia- develop Hamlet’s understanding of death</a:t>
            </a:r>
          </a:p>
          <a:p>
            <a:endParaRPr lang="en-US" dirty="0" smtClean="0"/>
          </a:p>
          <a:p>
            <a:r>
              <a:rPr lang="en-US" dirty="0" smtClean="0"/>
              <a:t>Rosencrantz and Guildenstern- irony</a:t>
            </a:r>
          </a:p>
          <a:p>
            <a:endParaRPr lang="en-US" dirty="0" smtClean="0"/>
          </a:p>
          <a:p>
            <a:r>
              <a:rPr lang="en-US" dirty="0" smtClean="0"/>
              <a:t>Gertrude</a:t>
            </a:r>
          </a:p>
          <a:p>
            <a:endParaRPr lang="en-US" dirty="0" smtClean="0"/>
          </a:p>
          <a:p>
            <a:r>
              <a:rPr lang="en-US" dirty="0" smtClean="0"/>
              <a:t>Claudius</a:t>
            </a:r>
          </a:p>
          <a:p>
            <a:endParaRPr lang="en-US" dirty="0" smtClean="0"/>
          </a:p>
          <a:p>
            <a:r>
              <a:rPr lang="en-US" dirty="0" err="1" smtClean="0"/>
              <a:t>Laertes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Hamlet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435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Hamlet</vt:lpstr>
      <vt:lpstr>Objectives:</vt:lpstr>
      <vt:lpstr>Characteristics of a Shakespearean Tragedy</vt:lpstr>
      <vt:lpstr>Tragic Hero</vt:lpstr>
      <vt:lpstr>Typical Shakespearean Tragic Elements</vt:lpstr>
      <vt:lpstr>Typical Shakespearean Tragic Elements</vt:lpstr>
      <vt:lpstr>Contrast to Previous Happiness/Sudden Reversal of Fortune</vt:lpstr>
      <vt:lpstr>What significance do the skulls have?</vt:lpstr>
      <vt:lpstr>Who died and why?</vt:lpstr>
      <vt:lpstr>Hamlet’s Greatness</vt:lpstr>
      <vt:lpstr>The plan must end in bloodshed and death.  Why?</vt:lpstr>
      <vt:lpstr>Review </vt:lpstr>
    </vt:vector>
  </TitlesOfParts>
  <Company>Clinton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holly.warwick</dc:creator>
  <cp:lastModifiedBy>holly.warwick</cp:lastModifiedBy>
  <cp:revision>13</cp:revision>
  <dcterms:created xsi:type="dcterms:W3CDTF">2010-03-05T13:14:40Z</dcterms:created>
  <dcterms:modified xsi:type="dcterms:W3CDTF">2010-03-05T16:18:37Z</dcterms:modified>
</cp:coreProperties>
</file>