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87" r:id="rId3"/>
    <p:sldId id="257" r:id="rId4"/>
    <p:sldId id="275" r:id="rId5"/>
    <p:sldId id="276" r:id="rId6"/>
    <p:sldId id="277" r:id="rId7"/>
    <p:sldId id="258" r:id="rId8"/>
    <p:sldId id="278" r:id="rId9"/>
    <p:sldId id="259" r:id="rId10"/>
    <p:sldId id="260" r:id="rId11"/>
    <p:sldId id="261" r:id="rId12"/>
    <p:sldId id="279" r:id="rId13"/>
    <p:sldId id="280" r:id="rId14"/>
    <p:sldId id="262" r:id="rId15"/>
    <p:sldId id="263" r:id="rId16"/>
    <p:sldId id="264" r:id="rId17"/>
    <p:sldId id="273" r:id="rId18"/>
    <p:sldId id="281" r:id="rId19"/>
    <p:sldId id="267" r:id="rId20"/>
    <p:sldId id="282" r:id="rId21"/>
    <p:sldId id="283" r:id="rId22"/>
    <p:sldId id="266" r:id="rId23"/>
    <p:sldId id="268" r:id="rId24"/>
    <p:sldId id="271" r:id="rId25"/>
    <p:sldId id="285" r:id="rId26"/>
    <p:sldId id="274" r:id="rId27"/>
    <p:sldId id="272"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C1BA6E-EE24-4062-A19B-E2E606E7F21D}" type="datetimeFigureOut">
              <a:rPr lang="en-US" smtClean="0"/>
              <a:pPr/>
              <a:t>10/1/2014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D2D02C-3516-452A-84CC-2DC8317835E5}" type="slidenum">
              <a:rPr lang="en-US" smtClean="0"/>
              <a:pPr/>
              <a:t>‹#›</a:t>
            </a:fld>
            <a:endParaRPr lang="en-US"/>
          </a:p>
        </p:txBody>
      </p:sp>
    </p:spTree>
    <p:extLst>
      <p:ext uri="{BB962C8B-B14F-4D97-AF65-F5344CB8AC3E}">
        <p14:creationId xmlns:p14="http://schemas.microsoft.com/office/powerpoint/2010/main" val="2797294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Michigan HSCE ELA: CE 3.3.1 Explore the relationships among individual works, authors, and literary movements in English and American literature and consider the historical, cultural, and societal contexts in which works were produced.</a:t>
            </a:r>
          </a:p>
          <a:p>
            <a:r>
              <a:rPr lang="en-US" dirty="0" smtClean="0"/>
              <a:t>Common Core: RL.11.10</a:t>
            </a:r>
            <a:r>
              <a:rPr lang="en-US" baseline="0" dirty="0" smtClean="0"/>
              <a:t> By the end of grade 11, read and comprehend literature, including stories, dramas, and poems, in the grades 11-CCR text complexity band proficiently, with scaffolding as needed at the high end of the range.</a:t>
            </a:r>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3</a:t>
            </a:fld>
            <a:endParaRPr lang="en-US"/>
          </a:p>
        </p:txBody>
      </p:sp>
    </p:spTree>
    <p:extLst>
      <p:ext uri="{BB962C8B-B14F-4D97-AF65-F5344CB8AC3E}">
        <p14:creationId xmlns:p14="http://schemas.microsoft.com/office/powerpoint/2010/main" val="2992168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Michigan HSCE ELA: CE 1.2.1 Write, speak,</a:t>
            </a:r>
            <a:r>
              <a:rPr lang="en-US" baseline="0" dirty="0" smtClean="0"/>
              <a:t> and use images and graphs to understand and discover complex ideas.</a:t>
            </a:r>
          </a:p>
          <a:p>
            <a:r>
              <a:rPr lang="en-US" baseline="0" dirty="0" smtClean="0"/>
              <a:t>Common Core: W.11.2 Write informative/explanatory texts to examine and convey complex ideas, concepts, and information clearly and accurately through the effective selection, organization, organization, an analysis of content.</a:t>
            </a:r>
            <a:endParaRPr lang="en-US" dirty="0" smtClean="0"/>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14</a:t>
            </a:fld>
            <a:endParaRPr lang="en-US"/>
          </a:p>
        </p:txBody>
      </p:sp>
    </p:spTree>
    <p:extLst>
      <p:ext uri="{BB962C8B-B14F-4D97-AF65-F5344CB8AC3E}">
        <p14:creationId xmlns:p14="http://schemas.microsoft.com/office/powerpoint/2010/main" val="1354738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Michigan HSCE ELA: CE 3.1.1 Interpret literary language while reading literary and expository</a:t>
            </a:r>
            <a:r>
              <a:rPr lang="en-US" baseline="0" dirty="0" smtClean="0"/>
              <a:t> works.</a:t>
            </a:r>
          </a:p>
          <a:p>
            <a:r>
              <a:rPr lang="en-US" baseline="0" dirty="0" smtClean="0"/>
              <a:t>Common Core: RL.11.4 Determine the meaning of words and phrases as they are used in the text, including figurative and connotative meanings; analyze the impact of specific word choices on meaning and tone, including words with multiple meanings or language that is particularly fresh, engaging, or beautiful.</a:t>
            </a:r>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15</a:t>
            </a:fld>
            <a:endParaRPr lang="en-US"/>
          </a:p>
        </p:txBody>
      </p:sp>
    </p:spTree>
    <p:extLst>
      <p:ext uri="{BB962C8B-B14F-4D97-AF65-F5344CB8AC3E}">
        <p14:creationId xmlns:p14="http://schemas.microsoft.com/office/powerpoint/2010/main" val="3099998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Michigan HSCE ELA: CE 3.1.1 Interpret literary language while reading literary and expository works.</a:t>
            </a:r>
          </a:p>
          <a:p>
            <a:r>
              <a:rPr lang="en-US" dirty="0" smtClean="0"/>
              <a:t>Common Core: L.11.5a. Interpret figures of speech in context and analyze their role in the text. </a:t>
            </a:r>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16</a:t>
            </a:fld>
            <a:endParaRPr lang="en-US"/>
          </a:p>
        </p:txBody>
      </p:sp>
    </p:spTree>
    <p:extLst>
      <p:ext uri="{BB962C8B-B14F-4D97-AF65-F5344CB8AC3E}">
        <p14:creationId xmlns:p14="http://schemas.microsoft.com/office/powerpoint/2010/main" val="3713984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Michigan HSCE ELA: CE 3.2.5 Respond to literature in a variety of ways providing examples of how texts</a:t>
            </a:r>
            <a:r>
              <a:rPr lang="en-US" baseline="0" dirty="0" smtClean="0"/>
              <a:t> affect their lives, connect them with the contemporary world, and communicate across time.</a:t>
            </a:r>
          </a:p>
          <a:p>
            <a:r>
              <a:rPr lang="en-US" baseline="0" dirty="0" smtClean="0"/>
              <a:t>Common Core: SL.11.a. Come to discussions prepared, having read and researched material under study; explicitly draw on that preparation by referring to evidence from texts and other research on the topic or issue to stimulate a thoughtful, well-reasoned exchange of ideas.</a:t>
            </a:r>
            <a:endParaRPr lang="en-US" dirty="0" smtClean="0"/>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17</a:t>
            </a:fld>
            <a:endParaRPr lang="en-US"/>
          </a:p>
        </p:txBody>
      </p:sp>
    </p:spTree>
    <p:extLst>
      <p:ext uri="{BB962C8B-B14F-4D97-AF65-F5344CB8AC3E}">
        <p14:creationId xmlns:p14="http://schemas.microsoft.com/office/powerpoint/2010/main" val="1289134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Michigan HSCE ELA: CE 3.2.5 Respond to literature in a variety of ways providing examples of how texts</a:t>
            </a:r>
            <a:r>
              <a:rPr lang="en-US" baseline="0" dirty="0" smtClean="0"/>
              <a:t> affect their lives, connect them with the contemporary world, and communicate across time.</a:t>
            </a:r>
          </a:p>
          <a:p>
            <a:r>
              <a:rPr lang="en-US" baseline="0" dirty="0" smtClean="0"/>
              <a:t>Common Core: SL.11.a. Come to discussions prepared, having read and researched material under study; explicitly draw on that preparation by referring to evidence from texts and other research on the topic or issue to stimulate a thoughtful, well-reasoned exchange of ideas.</a:t>
            </a:r>
            <a:endParaRPr lang="en-US" dirty="0" smtClean="0"/>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18</a:t>
            </a:fld>
            <a:endParaRPr lang="en-US"/>
          </a:p>
        </p:txBody>
      </p:sp>
    </p:spTree>
    <p:extLst>
      <p:ext uri="{BB962C8B-B14F-4D97-AF65-F5344CB8AC3E}">
        <p14:creationId xmlns:p14="http://schemas.microsoft.com/office/powerpoint/2010/main" val="3526152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Michigan HSCE ELA: CE 4.1.4 Control standard English structures in a variety of contexts using language carefully and precisely.</a:t>
            </a:r>
          </a:p>
          <a:p>
            <a:r>
              <a:rPr lang="en-US" dirty="0" smtClean="0"/>
              <a:t>Common Core: L.11.1</a:t>
            </a:r>
            <a:r>
              <a:rPr lang="en-US" baseline="0" dirty="0" smtClean="0"/>
              <a:t> Demonstrate command of the conventions of standard English grammar and usage when writing or speaking.</a:t>
            </a:r>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19</a:t>
            </a:fld>
            <a:endParaRPr lang="en-US"/>
          </a:p>
        </p:txBody>
      </p:sp>
    </p:spTree>
    <p:extLst>
      <p:ext uri="{BB962C8B-B14F-4D97-AF65-F5344CB8AC3E}">
        <p14:creationId xmlns:p14="http://schemas.microsoft.com/office/powerpoint/2010/main" val="276126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Michigan</a:t>
            </a:r>
            <a:r>
              <a:rPr lang="en-US" baseline="0" dirty="0" smtClean="0"/>
              <a:t> HSCE ELA: CE 3.1.10 Demonstrate an understanding of the connections between literary and expository works, themes, and historical and contemporary contexts.</a:t>
            </a:r>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20</a:t>
            </a:fld>
            <a:endParaRPr lang="en-US"/>
          </a:p>
        </p:txBody>
      </p:sp>
    </p:spTree>
    <p:extLst>
      <p:ext uri="{BB962C8B-B14F-4D97-AF65-F5344CB8AC3E}">
        <p14:creationId xmlns:p14="http://schemas.microsoft.com/office/powerpoint/2010/main" val="1409986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Michigan HSCE ELA: CE 3.2.5 Respond to literature in a variety of ways providing examples of how texts</a:t>
            </a:r>
            <a:r>
              <a:rPr lang="en-US" baseline="0" dirty="0" smtClean="0"/>
              <a:t> affect their lives, connect them with the contemporary world, and communicate across time.</a:t>
            </a:r>
          </a:p>
          <a:p>
            <a:r>
              <a:rPr lang="en-US" baseline="0" dirty="0" smtClean="0"/>
              <a:t>Common Core: SL.11.a. Come to discussions prepared, having read and researched material under study; explicitly draw on that preparation by referring to evidence from texts and other research on the topic or issue to stimulate a thoughtful, well-reasoned exchange of ideas.</a:t>
            </a:r>
            <a:endParaRPr lang="en-US" smtClean="0"/>
          </a:p>
          <a:p>
            <a:endParaRPr lang="en-US"/>
          </a:p>
        </p:txBody>
      </p:sp>
      <p:sp>
        <p:nvSpPr>
          <p:cNvPr id="4" name="Slide Number Placeholder 3"/>
          <p:cNvSpPr>
            <a:spLocks noGrp="1"/>
          </p:cNvSpPr>
          <p:nvPr>
            <p:ph type="sldNum" sz="quarter" idx="10"/>
          </p:nvPr>
        </p:nvSpPr>
        <p:spPr/>
        <p:txBody>
          <a:bodyPr/>
          <a:lstStyle/>
          <a:p>
            <a:fld id="{66D2D02C-3516-452A-84CC-2DC8317835E5}" type="slidenum">
              <a:rPr lang="en-US" smtClean="0"/>
              <a:pPr/>
              <a:t>21</a:t>
            </a:fld>
            <a:endParaRPr lang="en-US"/>
          </a:p>
        </p:txBody>
      </p:sp>
    </p:spTree>
    <p:extLst>
      <p:ext uri="{BB962C8B-B14F-4D97-AF65-F5344CB8AC3E}">
        <p14:creationId xmlns:p14="http://schemas.microsoft.com/office/powerpoint/2010/main" val="3249913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Michigan HSCE ELA: CE 1.3.4 Develop and extend a thesis, argument, or exploration of a topic by analyzing differing perspectives and employing a structure that effectively conveys the ideas in writing.</a:t>
            </a:r>
          </a:p>
          <a:p>
            <a:r>
              <a:rPr lang="en-US" dirty="0" smtClean="0"/>
              <a:t>Common</a:t>
            </a:r>
            <a:r>
              <a:rPr lang="en-US" baseline="0" dirty="0" smtClean="0"/>
              <a:t> Core: W.11.1 Write arguments to support claims in an analysis of substantive topics or texts, using valid reasoning and relevant sufficient evidence.</a:t>
            </a:r>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22</a:t>
            </a:fld>
            <a:endParaRPr lang="en-US"/>
          </a:p>
        </p:txBody>
      </p:sp>
    </p:spTree>
    <p:extLst>
      <p:ext uri="{BB962C8B-B14F-4D97-AF65-F5344CB8AC3E}">
        <p14:creationId xmlns:p14="http://schemas.microsoft.com/office/powerpoint/2010/main" val="36723538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Michigan HSCE ELA:CE 1.3.4 Develop and extend a thesis, argument, or exploration of a topic by analyzing differing perspectives and employing a structure that effectively conveys the ideas in writing.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Common Core: W.11.1.a. Introduce precise, knowledgeable</a:t>
            </a:r>
            <a:r>
              <a:rPr lang="en-US" baseline="0" dirty="0" smtClean="0"/>
              <a:t> claims, establish the significance of the claim, distinguish the claim from alternate or opposing claims, and create an organization that logically sequences claim, counterclaim, reasons, and evidence.</a:t>
            </a:r>
            <a:endParaRPr lang="en-US" dirty="0" smtClean="0"/>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23</a:t>
            </a:fld>
            <a:endParaRPr lang="en-US"/>
          </a:p>
        </p:txBody>
      </p:sp>
    </p:spTree>
    <p:extLst>
      <p:ext uri="{BB962C8B-B14F-4D97-AF65-F5344CB8AC3E}">
        <p14:creationId xmlns:p14="http://schemas.microsoft.com/office/powerpoint/2010/main" val="398537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Michigan HSCE ELA: CE 3.3.1 Explore the relationships among individual works, authors, and literary movements in English and American literature and consider the historical, cultural, and societal contexts in which works were produced.</a:t>
            </a:r>
          </a:p>
          <a:p>
            <a:r>
              <a:rPr lang="en-US" dirty="0" smtClean="0"/>
              <a:t>Common Core: RL.11.10</a:t>
            </a:r>
            <a:r>
              <a:rPr lang="en-US" baseline="0" dirty="0" smtClean="0"/>
              <a:t> By the end of grade 11, read and comprehend literature, including stories, dramas, and poems, in the grades 11-CCR text complexity band proficiently, with scaffolding as needed at the high end of the range.</a:t>
            </a:r>
            <a:endParaRPr lang="en-US" dirty="0" smtClean="0"/>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4</a:t>
            </a:fld>
            <a:endParaRPr lang="en-US"/>
          </a:p>
        </p:txBody>
      </p:sp>
    </p:spTree>
    <p:extLst>
      <p:ext uri="{BB962C8B-B14F-4D97-AF65-F5344CB8AC3E}">
        <p14:creationId xmlns:p14="http://schemas.microsoft.com/office/powerpoint/2010/main" val="481888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Michigan HSCE ELA: CE 1.3.4 Develop and extend a thesis, argument, or exploration of a topic by analyzing differing perspectives and employing a structure that effectively conveys the ideas in writing.</a:t>
            </a:r>
          </a:p>
          <a:p>
            <a:r>
              <a:rPr lang="en-US" dirty="0" smtClean="0"/>
              <a:t>Common</a:t>
            </a:r>
            <a:r>
              <a:rPr lang="en-US" baseline="0" dirty="0" smtClean="0"/>
              <a:t> Core: W.11.1 Write arguments to support claims in an analysis of substantive topics or texts, using valid reasoning and relevant sufficient evidence.</a:t>
            </a:r>
            <a:endParaRPr lang="en-US" dirty="0" smtClean="0"/>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24</a:t>
            </a:fld>
            <a:endParaRPr lang="en-US"/>
          </a:p>
        </p:txBody>
      </p:sp>
    </p:spTree>
    <p:extLst>
      <p:ext uri="{BB962C8B-B14F-4D97-AF65-F5344CB8AC3E}">
        <p14:creationId xmlns:p14="http://schemas.microsoft.com/office/powerpoint/2010/main" val="39589611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Michigan HSCE ELA: Focus: Strand 2: Reading,</a:t>
            </a:r>
            <a:r>
              <a:rPr lang="en-US" baseline="0" dirty="0" smtClean="0"/>
              <a:t> Listening, and Viewing, Strand 3: Literature and Culture</a:t>
            </a:r>
          </a:p>
          <a:p>
            <a:r>
              <a:rPr lang="en-US" baseline="0" dirty="0" smtClean="0"/>
              <a:t>Common Core: Focus: Reading Literature Standards and Speaking and Writing Standards</a:t>
            </a:r>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25</a:t>
            </a:fld>
            <a:endParaRPr lang="en-US"/>
          </a:p>
        </p:txBody>
      </p:sp>
    </p:spTree>
    <p:extLst>
      <p:ext uri="{BB962C8B-B14F-4D97-AF65-F5344CB8AC3E}">
        <p14:creationId xmlns:p14="http://schemas.microsoft.com/office/powerpoint/2010/main" val="348961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Michigan HSCE ELA: Focus: Strand 2: Reading,</a:t>
            </a:r>
            <a:r>
              <a:rPr lang="en-US" baseline="0" dirty="0" smtClean="0"/>
              <a:t> Listening, and Viewing, Strand 3: Literature and Culture</a:t>
            </a:r>
          </a:p>
          <a:p>
            <a:r>
              <a:rPr lang="en-US" baseline="0" smtClean="0"/>
              <a:t>Common Core: Focus: Reading Literature Standards and Speaking and Writing Standards</a:t>
            </a:r>
          </a:p>
          <a:p>
            <a:endParaRPr lang="en-US"/>
          </a:p>
        </p:txBody>
      </p:sp>
      <p:sp>
        <p:nvSpPr>
          <p:cNvPr id="4" name="Slide Number Placeholder 3"/>
          <p:cNvSpPr>
            <a:spLocks noGrp="1"/>
          </p:cNvSpPr>
          <p:nvPr>
            <p:ph type="sldNum" sz="quarter" idx="10"/>
          </p:nvPr>
        </p:nvSpPr>
        <p:spPr/>
        <p:txBody>
          <a:bodyPr/>
          <a:lstStyle/>
          <a:p>
            <a:fld id="{66D2D02C-3516-452A-84CC-2DC8317835E5}" type="slidenum">
              <a:rPr lang="en-US" smtClean="0"/>
              <a:pPr/>
              <a:t>26</a:t>
            </a:fld>
            <a:endParaRPr lang="en-US"/>
          </a:p>
        </p:txBody>
      </p:sp>
    </p:spTree>
    <p:extLst>
      <p:ext uri="{BB962C8B-B14F-4D97-AF65-F5344CB8AC3E}">
        <p14:creationId xmlns:p14="http://schemas.microsoft.com/office/powerpoint/2010/main" val="12802172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Michigan HSCE ELA: Focus Standards-</a:t>
            </a:r>
            <a:r>
              <a:rPr lang="en-US" baseline="0" dirty="0" smtClean="0"/>
              <a:t> Strand 2: Reading, Listening, and Viewing, Strand 3: Literature and Culture</a:t>
            </a:r>
          </a:p>
          <a:p>
            <a:r>
              <a:rPr lang="en-US" baseline="0" dirty="0" smtClean="0"/>
              <a:t>Common Core: Focus Standards- Reading Standards for Literature, Language Standards</a:t>
            </a:r>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27</a:t>
            </a:fld>
            <a:endParaRPr lang="en-US"/>
          </a:p>
        </p:txBody>
      </p:sp>
    </p:spTree>
    <p:extLst>
      <p:ext uri="{BB962C8B-B14F-4D97-AF65-F5344CB8AC3E}">
        <p14:creationId xmlns:p14="http://schemas.microsoft.com/office/powerpoint/2010/main" val="15010621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Michigan HSCE ELA: Focus Standards-</a:t>
            </a:r>
            <a:r>
              <a:rPr lang="en-US" baseline="0" dirty="0" smtClean="0"/>
              <a:t> Strand 2: Reading, Listening, and Viewing, Strand 3: Literature and Culture</a:t>
            </a:r>
          </a:p>
          <a:p>
            <a:r>
              <a:rPr lang="en-US" baseline="0" dirty="0" smtClean="0"/>
              <a:t>Common Core: Focus Standards- Reading Standards for Literature, Language Standards</a:t>
            </a:r>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28</a:t>
            </a:fld>
            <a:endParaRPr lang="en-US"/>
          </a:p>
        </p:txBody>
      </p:sp>
    </p:spTree>
    <p:extLst>
      <p:ext uri="{BB962C8B-B14F-4D97-AF65-F5344CB8AC3E}">
        <p14:creationId xmlns:p14="http://schemas.microsoft.com/office/powerpoint/2010/main" val="3730513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Michigan HSCE ELA: CE 2.1.1 Use a variety of pre-reading and previewing strategies to make conscious</a:t>
            </a:r>
            <a:r>
              <a:rPr lang="en-US" baseline="0" dirty="0" smtClean="0"/>
              <a:t> choices about how to approach the reading based on purpose, genre, level of difficulty, text demands and features.</a:t>
            </a:r>
          </a:p>
          <a:p>
            <a:r>
              <a:rPr lang="en-US" baseline="0" dirty="0" smtClean="0"/>
              <a:t>Common Core: RL.11.1 Cite strong and thorough textual evidence to support analysis of what the text says explicitly as well as inferences drawn from the text, including determining where the text leaves matters uncertain.</a:t>
            </a:r>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5</a:t>
            </a:fld>
            <a:endParaRPr lang="en-US"/>
          </a:p>
        </p:txBody>
      </p:sp>
    </p:spTree>
    <p:extLst>
      <p:ext uri="{BB962C8B-B14F-4D97-AF65-F5344CB8AC3E}">
        <p14:creationId xmlns:p14="http://schemas.microsoft.com/office/powerpoint/2010/main" val="740220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Michigan HSCE ELA: CE 3.2.5 Respond to literature in a variety of ways providing examples of how texts</a:t>
            </a:r>
            <a:r>
              <a:rPr lang="en-US" baseline="0" dirty="0" smtClean="0"/>
              <a:t> affect their lives, connect them with the contemporary world, and communicate across time.</a:t>
            </a:r>
          </a:p>
          <a:p>
            <a:r>
              <a:rPr lang="en-US" baseline="0" dirty="0" smtClean="0"/>
              <a:t>Common Core: SL.11.a. Come to discussions prepared, having read and researched material under study; explicitly draw on that preparation by referring to evidence from texts and other research on the topic or issue to stimulate a thoughtful, well-reasoned exchange of ideas.</a:t>
            </a:r>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6</a:t>
            </a:fld>
            <a:endParaRPr lang="en-US"/>
          </a:p>
        </p:txBody>
      </p:sp>
    </p:spTree>
    <p:extLst>
      <p:ext uri="{BB962C8B-B14F-4D97-AF65-F5344CB8AC3E}">
        <p14:creationId xmlns:p14="http://schemas.microsoft.com/office/powerpoint/2010/main" val="3481614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Michigan HSCE ELA: Standard</a:t>
            </a:r>
            <a:r>
              <a:rPr lang="en-US" baseline="0" dirty="0" smtClean="0"/>
              <a:t> 2.2 Use a variety of reading, listening, and viewing strategies to constrict meaning beyond the literal level.</a:t>
            </a:r>
          </a:p>
          <a:p>
            <a:r>
              <a:rPr lang="en-US" baseline="0" dirty="0" smtClean="0"/>
              <a:t>Common Core: RI.11.5 Analyze and evaluate the effectiveness of the structure an author uses in his or her exposition or argument, including whether the structure makes points clear, convincing, and engaging.</a:t>
            </a:r>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7</a:t>
            </a:fld>
            <a:endParaRPr lang="en-US"/>
          </a:p>
        </p:txBody>
      </p:sp>
    </p:spTree>
    <p:extLst>
      <p:ext uri="{BB962C8B-B14F-4D97-AF65-F5344CB8AC3E}">
        <p14:creationId xmlns:p14="http://schemas.microsoft.com/office/powerpoint/2010/main" val="1819840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Michigan HSCE ELA: CE 3.2.5 Respond to literature in a variety of ways providing examples of how texts</a:t>
            </a:r>
            <a:r>
              <a:rPr lang="en-US" baseline="0" dirty="0" smtClean="0"/>
              <a:t> affect their lives, connect them with the contemporary world, and communicate across time.</a:t>
            </a:r>
          </a:p>
          <a:p>
            <a:r>
              <a:rPr lang="en-US" baseline="0" dirty="0" smtClean="0"/>
              <a:t>Common Core: SL.11.a. Come to discussions prepared, having read and researched material under study; explicitly draw on that preparation by referring to evidence from texts and other research on the topic or issue to stimulate a thoughtful, well-reasoned exchange of ideas.</a:t>
            </a:r>
            <a:endParaRPr lang="en-US" dirty="0" smtClean="0"/>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8</a:t>
            </a:fld>
            <a:endParaRPr lang="en-US"/>
          </a:p>
        </p:txBody>
      </p:sp>
    </p:spTree>
    <p:extLst>
      <p:ext uri="{BB962C8B-B14F-4D97-AF65-F5344CB8AC3E}">
        <p14:creationId xmlns:p14="http://schemas.microsoft.com/office/powerpoint/2010/main" val="1150301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Michigan HSCE</a:t>
            </a:r>
            <a:r>
              <a:rPr lang="en-US" baseline="0" dirty="0" smtClean="0"/>
              <a:t> ELA: CE 3.1.5 Comparatively analyze two or more literary or expository texts, comparing how and why similar themes are treated differently, by different authors. In different types of texts, in different historical periods, and/or from different cultural perspectives.</a:t>
            </a:r>
          </a:p>
          <a:p>
            <a:r>
              <a:rPr lang="en-US" baseline="0" dirty="0" smtClean="0"/>
              <a:t>Common Core: RL.11.6 Analyze a case in which grasping point of view requires distinguishing what is directly stated in a text from what is really meant.</a:t>
            </a:r>
            <a:endParaRPr lang="en-US" dirty="0" smtClean="0"/>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11</a:t>
            </a:fld>
            <a:endParaRPr lang="en-US"/>
          </a:p>
        </p:txBody>
      </p:sp>
    </p:spTree>
    <p:extLst>
      <p:ext uri="{BB962C8B-B14F-4D97-AF65-F5344CB8AC3E}">
        <p14:creationId xmlns:p14="http://schemas.microsoft.com/office/powerpoint/2010/main" val="4280878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Michigan HSCE ELA: CE 3.2.5 Respond to literature in a variety of ways providing examples of how texts</a:t>
            </a:r>
            <a:r>
              <a:rPr lang="en-US" baseline="0" dirty="0" smtClean="0"/>
              <a:t> affect their lives, connect them with the contemporary world, and communicate across time.</a:t>
            </a:r>
          </a:p>
          <a:p>
            <a:r>
              <a:rPr lang="en-US" baseline="0" dirty="0" smtClean="0"/>
              <a:t>Common Core: SL.11.a. Come to discussions prepared, having read and researched material under study; explicitly draw on that preparation by referring to evidence from texts and other research on the topic or issue to stimulate a thoughtful, well-reasoned exchange of ideas.</a:t>
            </a:r>
            <a:endParaRPr lang="en-US" dirty="0" smtClean="0"/>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12</a:t>
            </a:fld>
            <a:endParaRPr lang="en-US"/>
          </a:p>
        </p:txBody>
      </p:sp>
    </p:spTree>
    <p:extLst>
      <p:ext uri="{BB962C8B-B14F-4D97-AF65-F5344CB8AC3E}">
        <p14:creationId xmlns:p14="http://schemas.microsoft.com/office/powerpoint/2010/main" val="913146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Michigan</a:t>
            </a:r>
            <a:r>
              <a:rPr lang="en-US" baseline="0" dirty="0" smtClean="0"/>
              <a:t> HSCE ELA: CE 3.2.4 Respond by participating actively and appropriately in small and large group discussions about literature.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Common Core: SL.11.a. Come to discussions prepared, having read and researched material under study; explicitly draw on that preparation by referring to evidence from texts and other research on the topic or issue to stimulate a thoughtful, well-reasoned exchange of ideas.</a:t>
            </a:r>
            <a:endParaRPr lang="en-US" dirty="0" smtClean="0"/>
          </a:p>
          <a:p>
            <a:endParaRPr lang="en-US" dirty="0"/>
          </a:p>
        </p:txBody>
      </p:sp>
      <p:sp>
        <p:nvSpPr>
          <p:cNvPr id="4" name="Slide Number Placeholder 3"/>
          <p:cNvSpPr>
            <a:spLocks noGrp="1"/>
          </p:cNvSpPr>
          <p:nvPr>
            <p:ph type="sldNum" sz="quarter" idx="10"/>
          </p:nvPr>
        </p:nvSpPr>
        <p:spPr/>
        <p:txBody>
          <a:bodyPr/>
          <a:lstStyle/>
          <a:p>
            <a:fld id="{66D2D02C-3516-452A-84CC-2DC8317835E5}" type="slidenum">
              <a:rPr lang="en-US" smtClean="0"/>
              <a:pPr/>
              <a:t>13</a:t>
            </a:fld>
            <a:endParaRPr lang="en-US"/>
          </a:p>
        </p:txBody>
      </p:sp>
    </p:spTree>
    <p:extLst>
      <p:ext uri="{BB962C8B-B14F-4D97-AF65-F5344CB8AC3E}">
        <p14:creationId xmlns:p14="http://schemas.microsoft.com/office/powerpoint/2010/main" val="2978938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dirty="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BDD0FA19-F0F5-4CAB-9704-B4A4E84F706C}" type="datetimeFigureOut">
              <a:rPr lang="en-US" smtClean="0"/>
              <a:pPr/>
              <a:t>10/1/2014</a:t>
            </a:fld>
            <a:endParaRPr lang="en-US" dirty="0"/>
          </a:p>
        </p:txBody>
      </p:sp>
      <p:sp>
        <p:nvSpPr>
          <p:cNvPr id="17" name="Slide Number Placeholder 16"/>
          <p:cNvSpPr>
            <a:spLocks noGrp="1"/>
          </p:cNvSpPr>
          <p:nvPr>
            <p:ph type="sldNum" sz="quarter" idx="11"/>
          </p:nvPr>
        </p:nvSpPr>
        <p:spPr/>
        <p:txBody>
          <a:bodyPr/>
          <a:lstStyle/>
          <a:p>
            <a:fld id="{03CD5149-74BD-4F63-A34C-D33740389BA7}" type="slidenum">
              <a:rPr lang="en-US" smtClean="0"/>
              <a:pPr/>
              <a:t>‹#›</a:t>
            </a:fld>
            <a:endParaRPr lang="en-US" dirty="0"/>
          </a:p>
        </p:txBody>
      </p:sp>
      <p:sp>
        <p:nvSpPr>
          <p:cNvPr id="19" name="Footer Placeholder 1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0FA19-F0F5-4CAB-9704-B4A4E84F706C}" type="datetimeFigureOut">
              <a:rPr lang="en-US" smtClean="0"/>
              <a:pPr/>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CD5149-74BD-4F63-A34C-D33740389BA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0FA19-F0F5-4CAB-9704-B4A4E84F706C}" type="datetimeFigureOut">
              <a:rPr lang="en-US" smtClean="0"/>
              <a:pPr/>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CD5149-74BD-4F63-A34C-D33740389BA7}" type="slidenum">
              <a:rPr lang="en-US" smtClean="0"/>
              <a:pPr/>
              <a:t>‹#›</a:t>
            </a:fld>
            <a:endParaRPr lang="en-US" dirty="0"/>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BDD0FA19-F0F5-4CAB-9704-B4A4E84F706C}" type="datetimeFigureOut">
              <a:rPr lang="en-US" smtClean="0"/>
              <a:pPr/>
              <a:t>10/1/2014</a:t>
            </a:fld>
            <a:endParaRPr lang="en-US" dirty="0"/>
          </a:p>
        </p:txBody>
      </p:sp>
      <p:sp>
        <p:nvSpPr>
          <p:cNvPr id="12" name="Slide Number Placeholder 11"/>
          <p:cNvSpPr>
            <a:spLocks noGrp="1"/>
          </p:cNvSpPr>
          <p:nvPr>
            <p:ph type="sldNum" sz="quarter" idx="15"/>
          </p:nvPr>
        </p:nvSpPr>
        <p:spPr/>
        <p:txBody>
          <a:bodyPr/>
          <a:lstStyle/>
          <a:p>
            <a:fld id="{03CD5149-74BD-4F63-A34C-D33740389BA7}" type="slidenum">
              <a:rPr lang="en-US" smtClean="0"/>
              <a:pPr/>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dirty="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BDD0FA19-F0F5-4CAB-9704-B4A4E84F706C}" type="datetimeFigureOut">
              <a:rPr lang="en-US" smtClean="0"/>
              <a:pPr/>
              <a:t>10/1/2014</a:t>
            </a:fld>
            <a:endParaRPr lang="en-US" dirty="0"/>
          </a:p>
        </p:txBody>
      </p:sp>
      <p:sp>
        <p:nvSpPr>
          <p:cNvPr id="14" name="Slide Number Placeholder 13"/>
          <p:cNvSpPr>
            <a:spLocks noGrp="1"/>
          </p:cNvSpPr>
          <p:nvPr>
            <p:ph type="sldNum" sz="quarter" idx="11"/>
          </p:nvPr>
        </p:nvSpPr>
        <p:spPr/>
        <p:txBody>
          <a:bodyPr/>
          <a:lstStyle/>
          <a:p>
            <a:fld id="{03CD5149-74BD-4F63-A34C-D33740389BA7}"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BDD0FA19-F0F5-4CAB-9704-B4A4E84F706C}" type="datetimeFigureOut">
              <a:rPr lang="en-US" smtClean="0"/>
              <a:pPr/>
              <a:t>10/1/2014</a:t>
            </a:fld>
            <a:endParaRPr lang="en-US" dirty="0"/>
          </a:p>
        </p:txBody>
      </p:sp>
      <p:sp>
        <p:nvSpPr>
          <p:cNvPr id="12" name="Slide Number Placeholder 11"/>
          <p:cNvSpPr>
            <a:spLocks noGrp="1"/>
          </p:cNvSpPr>
          <p:nvPr>
            <p:ph type="sldNum" sz="quarter" idx="16"/>
          </p:nvPr>
        </p:nvSpPr>
        <p:spPr/>
        <p:txBody>
          <a:bodyPr/>
          <a:lstStyle/>
          <a:p>
            <a:fld id="{03CD5149-74BD-4F63-A34C-D33740389BA7}" type="slidenum">
              <a:rPr lang="en-US" smtClean="0"/>
              <a:pPr/>
              <a:t>‹#›</a:t>
            </a:fld>
            <a:endParaRPr lang="en-US" dirty="0"/>
          </a:p>
        </p:txBody>
      </p:sp>
      <p:sp>
        <p:nvSpPr>
          <p:cNvPr id="13" name="Footer Placeholder 12"/>
          <p:cNvSpPr>
            <a:spLocks noGrp="1"/>
          </p:cNvSpPr>
          <p:nvPr>
            <p:ph type="ftr" sz="quarter" idx="17"/>
          </p:nvPr>
        </p:nvSpPr>
        <p:spPr/>
        <p:txBody>
          <a:bodyPr/>
          <a:lstStyle/>
          <a:p>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BDD0FA19-F0F5-4CAB-9704-B4A4E84F706C}" type="datetimeFigureOut">
              <a:rPr lang="en-US" smtClean="0"/>
              <a:pPr/>
              <a:t>10/1/2014</a:t>
            </a:fld>
            <a:endParaRPr lang="en-US" dirty="0"/>
          </a:p>
        </p:txBody>
      </p:sp>
      <p:sp>
        <p:nvSpPr>
          <p:cNvPr id="12" name="Slide Number Placeholder 11"/>
          <p:cNvSpPr>
            <a:spLocks noGrp="1"/>
          </p:cNvSpPr>
          <p:nvPr>
            <p:ph type="sldNum" sz="quarter" idx="17"/>
          </p:nvPr>
        </p:nvSpPr>
        <p:spPr/>
        <p:txBody>
          <a:bodyPr/>
          <a:lstStyle/>
          <a:p>
            <a:fld id="{03CD5149-74BD-4F63-A34C-D33740389BA7}" type="slidenum">
              <a:rPr lang="en-US" smtClean="0"/>
              <a:pPr/>
              <a:t>‹#›</a:t>
            </a:fld>
            <a:endParaRPr lang="en-US" dirty="0"/>
          </a:p>
        </p:txBody>
      </p:sp>
      <p:sp>
        <p:nvSpPr>
          <p:cNvPr id="13" name="Footer Placeholder 12"/>
          <p:cNvSpPr>
            <a:spLocks noGrp="1"/>
          </p:cNvSpPr>
          <p:nvPr>
            <p:ph type="ftr" sz="quarter" idx="18"/>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BDD0FA19-F0F5-4CAB-9704-B4A4E84F706C}" type="datetimeFigureOut">
              <a:rPr lang="en-US" smtClean="0"/>
              <a:pPr/>
              <a:t>10/1/2014</a:t>
            </a:fld>
            <a:endParaRPr lang="en-US" dirty="0"/>
          </a:p>
        </p:txBody>
      </p:sp>
      <p:sp>
        <p:nvSpPr>
          <p:cNvPr id="16" name="Slide Number Placeholder 15"/>
          <p:cNvSpPr>
            <a:spLocks noGrp="1"/>
          </p:cNvSpPr>
          <p:nvPr>
            <p:ph type="sldNum" sz="quarter" idx="11"/>
          </p:nvPr>
        </p:nvSpPr>
        <p:spPr/>
        <p:txBody>
          <a:bodyPr/>
          <a:lstStyle/>
          <a:p>
            <a:fld id="{03CD5149-74BD-4F63-A34C-D33740389BA7}"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BDD0FA19-F0F5-4CAB-9704-B4A4E84F706C}" type="datetimeFigureOut">
              <a:rPr lang="en-US" smtClean="0"/>
              <a:pPr/>
              <a:t>10/1/2014</a:t>
            </a:fld>
            <a:endParaRPr lang="en-US" dirty="0"/>
          </a:p>
        </p:txBody>
      </p:sp>
      <p:sp>
        <p:nvSpPr>
          <p:cNvPr id="8" name="Slide Number Placeholder 7"/>
          <p:cNvSpPr>
            <a:spLocks noGrp="1"/>
          </p:cNvSpPr>
          <p:nvPr>
            <p:ph type="sldNum" sz="quarter" idx="11"/>
          </p:nvPr>
        </p:nvSpPr>
        <p:spPr/>
        <p:txBody>
          <a:bodyPr/>
          <a:lstStyle/>
          <a:p>
            <a:fld id="{03CD5149-74BD-4F63-A34C-D33740389BA7}"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DD0FA19-F0F5-4CAB-9704-B4A4E84F706C}" type="datetimeFigureOut">
              <a:rPr lang="en-US" smtClean="0"/>
              <a:pPr/>
              <a:t>10/1/2014</a:t>
            </a:fld>
            <a:endParaRPr lang="en-US" dirty="0"/>
          </a:p>
        </p:txBody>
      </p:sp>
      <p:sp>
        <p:nvSpPr>
          <p:cNvPr id="19" name="Slide Number Placeholder 18"/>
          <p:cNvSpPr>
            <a:spLocks noGrp="1"/>
          </p:cNvSpPr>
          <p:nvPr>
            <p:ph type="sldNum" sz="quarter" idx="16"/>
          </p:nvPr>
        </p:nvSpPr>
        <p:spPr/>
        <p:txBody>
          <a:bodyPr/>
          <a:lstStyle/>
          <a:p>
            <a:fld id="{03CD5149-74BD-4F63-A34C-D33740389BA7}" type="slidenum">
              <a:rPr lang="en-US" smtClean="0"/>
              <a:pPr/>
              <a:t>‹#›</a:t>
            </a:fld>
            <a:endParaRPr lang="en-US" dirty="0"/>
          </a:p>
        </p:txBody>
      </p:sp>
      <p:sp>
        <p:nvSpPr>
          <p:cNvPr id="23" name="Footer Placeholder 22"/>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BDD0FA19-F0F5-4CAB-9704-B4A4E84F706C}" type="datetimeFigureOut">
              <a:rPr lang="en-US" smtClean="0"/>
              <a:pPr/>
              <a:t>10/1/2014</a:t>
            </a:fld>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03CD5149-74BD-4F63-A34C-D33740389BA7}" type="slidenum">
              <a:rPr lang="en-US" smtClean="0"/>
              <a:pPr/>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BDD0FA19-F0F5-4CAB-9704-B4A4E84F706C}" type="datetimeFigureOut">
              <a:rPr lang="en-US" smtClean="0"/>
              <a:pPr/>
              <a:t>10/1/2014</a:t>
            </a:fld>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03CD5149-74BD-4F63-A34C-D33740389BA7}" type="slidenum">
              <a:rPr lang="en-US" smtClean="0"/>
              <a:pPr/>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WDlQlmMMGuI"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American Romanticism and </a:t>
            </a:r>
            <a:r>
              <a:rPr lang="en-US" i="1" dirty="0" smtClean="0"/>
              <a:t>The Scarlet Letter</a:t>
            </a:r>
            <a:endParaRPr lang="en-US" i="1" dirty="0"/>
          </a:p>
        </p:txBody>
      </p:sp>
      <p:sp>
        <p:nvSpPr>
          <p:cNvPr id="2" name="Title 1"/>
          <p:cNvSpPr>
            <a:spLocks noGrp="1"/>
          </p:cNvSpPr>
          <p:nvPr>
            <p:ph type="title"/>
          </p:nvPr>
        </p:nvSpPr>
        <p:spPr/>
        <p:txBody>
          <a:bodyPr/>
          <a:lstStyle/>
          <a:p>
            <a:r>
              <a:rPr lang="en-US" dirty="0" smtClean="0"/>
              <a:t>Unit 2: CP English 11</a:t>
            </a:r>
            <a:endParaRPr lang="en-US" dirty="0"/>
          </a:p>
        </p:txBody>
      </p:sp>
    </p:spTree>
    <p:extLst>
      <p:ext uri="{BB962C8B-B14F-4D97-AF65-F5344CB8AC3E}">
        <p14:creationId xmlns:p14="http://schemas.microsoft.com/office/powerpoint/2010/main" val="266929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algn="l"/>
            <a:r>
              <a:rPr lang="en-US" dirty="0" smtClean="0"/>
              <a:t>Objective- Learn about the American Gothic Movement and understand characteristics of the literature in the time period.</a:t>
            </a:r>
          </a:p>
          <a:p>
            <a:pPr algn="l"/>
            <a:r>
              <a:rPr lang="en-US" dirty="0" smtClean="0"/>
              <a:t>Compare and contrast romantic literature of many different authors.</a:t>
            </a:r>
          </a:p>
          <a:p>
            <a:pPr algn="l"/>
            <a:endParaRPr lang="en-US" dirty="0" smtClean="0"/>
          </a:p>
          <a:p>
            <a:pPr algn="l"/>
            <a:r>
              <a:rPr lang="en-US" dirty="0" smtClean="0"/>
              <a:t>Warm-up- Turn in your reflective essay</a:t>
            </a:r>
          </a:p>
          <a:p>
            <a:pPr algn="l"/>
            <a:r>
              <a:rPr lang="en-US" dirty="0" smtClean="0"/>
              <a:t> Read pg. 450 and 451 and complete the Somebody, Wanted, Because But So, So What Worksheet</a:t>
            </a:r>
          </a:p>
          <a:p>
            <a:pPr algn="l"/>
            <a:endParaRPr lang="en-US" dirty="0" smtClean="0"/>
          </a:p>
          <a:p>
            <a:pPr algn="l"/>
            <a:r>
              <a:rPr lang="en-US" dirty="0" smtClean="0"/>
              <a:t>“The Devil and Tom Walker” Using the Same Reading Strategy</a:t>
            </a:r>
          </a:p>
          <a:p>
            <a:pPr algn="l"/>
            <a:endParaRPr lang="en-US" dirty="0" smtClean="0"/>
          </a:p>
          <a:p>
            <a:pPr algn="l"/>
            <a:r>
              <a:rPr lang="en-US" dirty="0" smtClean="0"/>
              <a:t>HW- Paragraph comparing/contrasting the works of the transcendentalist writers and the American </a:t>
            </a:r>
            <a:r>
              <a:rPr lang="en-US" dirty="0" err="1" smtClean="0"/>
              <a:t>Gothics</a:t>
            </a:r>
            <a:r>
              <a:rPr lang="en-US" dirty="0" smtClean="0"/>
              <a:t>.</a:t>
            </a:r>
          </a:p>
        </p:txBody>
      </p:sp>
      <p:sp>
        <p:nvSpPr>
          <p:cNvPr id="3" name="Title 2"/>
          <p:cNvSpPr>
            <a:spLocks noGrp="1"/>
          </p:cNvSpPr>
          <p:nvPr>
            <p:ph type="title"/>
          </p:nvPr>
        </p:nvSpPr>
        <p:spPr/>
        <p:txBody>
          <a:bodyPr/>
          <a:lstStyle/>
          <a:p>
            <a:r>
              <a:rPr lang="en-US" dirty="0" smtClean="0"/>
              <a:t>American gothic</a:t>
            </a:r>
            <a:endParaRPr lang="en-US" dirty="0"/>
          </a:p>
        </p:txBody>
      </p:sp>
    </p:spTree>
    <p:extLst>
      <p:ext uri="{BB962C8B-B14F-4D97-AF65-F5344CB8AC3E}">
        <p14:creationId xmlns:p14="http://schemas.microsoft.com/office/powerpoint/2010/main" val="1249384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20824"/>
            <a:ext cx="8229600" cy="4532376"/>
          </a:xfrm>
        </p:spPr>
        <p:txBody>
          <a:bodyPr>
            <a:normAutofit fontScale="92500" lnSpcReduction="10000"/>
          </a:bodyPr>
          <a:lstStyle/>
          <a:p>
            <a:pPr algn="l"/>
            <a:r>
              <a:rPr lang="en-US" dirty="0" smtClean="0"/>
              <a:t>Objective- Learn to identify author’s perspective and compare perspectives of different authors.</a:t>
            </a:r>
          </a:p>
          <a:p>
            <a:pPr algn="l"/>
            <a:endParaRPr lang="en-US" dirty="0" smtClean="0"/>
          </a:p>
          <a:p>
            <a:pPr algn="l"/>
            <a:r>
              <a:rPr lang="en-US" dirty="0" smtClean="0"/>
              <a:t>Warm-up- Summarize the perspective of each type of writer:</a:t>
            </a:r>
          </a:p>
          <a:p>
            <a:pPr algn="l"/>
            <a:r>
              <a:rPr lang="en-US" dirty="0" smtClean="0"/>
              <a:t>Romantic</a:t>
            </a:r>
          </a:p>
          <a:p>
            <a:pPr algn="l"/>
            <a:r>
              <a:rPr lang="en-US" dirty="0" smtClean="0"/>
              <a:t>Transcendentalist</a:t>
            </a:r>
          </a:p>
          <a:p>
            <a:pPr algn="l"/>
            <a:r>
              <a:rPr lang="en-US" dirty="0" smtClean="0"/>
              <a:t>Gothic</a:t>
            </a:r>
          </a:p>
          <a:p>
            <a:pPr algn="l"/>
            <a:endParaRPr lang="en-US" dirty="0" smtClean="0"/>
          </a:p>
          <a:p>
            <a:pPr algn="l"/>
            <a:r>
              <a:rPr lang="en-US" dirty="0" smtClean="0"/>
              <a:t>Similarities and Differences in author’s perspective Diagram</a:t>
            </a:r>
          </a:p>
          <a:p>
            <a:pPr algn="l"/>
            <a:endParaRPr lang="en-US" dirty="0" smtClean="0"/>
          </a:p>
          <a:p>
            <a:pPr algn="l"/>
            <a:r>
              <a:rPr lang="en-US" dirty="0" smtClean="0"/>
              <a:t>HW- Write a reflection that evaluates the perspectives of three different authors in the Romantic time period.  Use three different quotations, one from each  author.</a:t>
            </a:r>
          </a:p>
          <a:p>
            <a:pPr algn="l"/>
            <a:r>
              <a:rPr lang="en-US" dirty="0" smtClean="0"/>
              <a:t> </a:t>
            </a:r>
            <a:endParaRPr lang="en-US" dirty="0"/>
          </a:p>
        </p:txBody>
      </p:sp>
      <p:sp>
        <p:nvSpPr>
          <p:cNvPr id="3" name="Title 2"/>
          <p:cNvSpPr>
            <a:spLocks noGrp="1"/>
          </p:cNvSpPr>
          <p:nvPr>
            <p:ph type="title"/>
          </p:nvPr>
        </p:nvSpPr>
        <p:spPr/>
        <p:txBody>
          <a:bodyPr/>
          <a:lstStyle/>
          <a:p>
            <a:r>
              <a:rPr lang="en-US" dirty="0" smtClean="0"/>
              <a:t>Author's perspective</a:t>
            </a:r>
            <a:endParaRPr lang="en-US" dirty="0"/>
          </a:p>
        </p:txBody>
      </p:sp>
    </p:spTree>
    <p:extLst>
      <p:ext uri="{BB962C8B-B14F-4D97-AF65-F5344CB8AC3E}">
        <p14:creationId xmlns:p14="http://schemas.microsoft.com/office/powerpoint/2010/main" val="3283549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Learn how to summarize an important section of a text.</a:t>
            </a:r>
          </a:p>
          <a:p>
            <a:pPr algn="l"/>
            <a:r>
              <a:rPr lang="en-US" dirty="0" smtClean="0"/>
              <a:t>Analyze importance elements within a text.</a:t>
            </a:r>
          </a:p>
          <a:p>
            <a:pPr algn="l"/>
            <a:endParaRPr lang="en-US" dirty="0" smtClean="0"/>
          </a:p>
          <a:p>
            <a:pPr algn="l"/>
            <a:r>
              <a:rPr lang="en-US" dirty="0" smtClean="0"/>
              <a:t>Warm-up- Ch. 5-7 Quiz</a:t>
            </a:r>
          </a:p>
          <a:p>
            <a:pPr algn="l"/>
            <a:endParaRPr lang="en-US" dirty="0" smtClean="0"/>
          </a:p>
          <a:p>
            <a:pPr algn="l"/>
            <a:r>
              <a:rPr lang="en-US" dirty="0" smtClean="0"/>
              <a:t>Class Discussion of chapters 5-7</a:t>
            </a:r>
          </a:p>
          <a:p>
            <a:pPr algn="l"/>
            <a:r>
              <a:rPr lang="en-US" dirty="0" smtClean="0"/>
              <a:t>Identify important elements within the chapters</a:t>
            </a:r>
          </a:p>
          <a:p>
            <a:pPr algn="l"/>
            <a:endParaRPr lang="en-US" dirty="0" smtClean="0"/>
          </a:p>
          <a:p>
            <a:pPr algn="l"/>
            <a:endParaRPr lang="en-US" dirty="0" smtClean="0"/>
          </a:p>
          <a:p>
            <a:pPr algn="l"/>
            <a:r>
              <a:rPr lang="en-US" dirty="0" smtClean="0"/>
              <a:t>HW- Ch. 8-10 and Inferences worksheet due Monday</a:t>
            </a:r>
            <a:endParaRPr lang="en-US" dirty="0"/>
          </a:p>
        </p:txBody>
      </p:sp>
      <p:sp>
        <p:nvSpPr>
          <p:cNvPr id="3" name="Title 2"/>
          <p:cNvSpPr>
            <a:spLocks noGrp="1"/>
          </p:cNvSpPr>
          <p:nvPr>
            <p:ph type="title"/>
          </p:nvPr>
        </p:nvSpPr>
        <p:spPr/>
        <p:txBody>
          <a:bodyPr/>
          <a:lstStyle/>
          <a:p>
            <a:r>
              <a:rPr lang="en-US" dirty="0" smtClean="0"/>
              <a:t>Ch. 5-7 Due</a:t>
            </a:r>
            <a:endParaRPr lang="en-US" dirty="0"/>
          </a:p>
        </p:txBody>
      </p:sp>
    </p:spTree>
    <p:extLst>
      <p:ext uri="{BB962C8B-B14F-4D97-AF65-F5344CB8AC3E}">
        <p14:creationId xmlns:p14="http://schemas.microsoft.com/office/powerpoint/2010/main" val="323030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algn="l"/>
            <a:r>
              <a:rPr lang="en-US" dirty="0" smtClean="0"/>
              <a:t>Objective- Practice analyzing a text in great depth.</a:t>
            </a:r>
          </a:p>
          <a:p>
            <a:pPr algn="l"/>
            <a:r>
              <a:rPr lang="en-US" dirty="0" smtClean="0"/>
              <a:t>Participate in Socratic Circle Discussions.</a:t>
            </a:r>
          </a:p>
          <a:p>
            <a:pPr algn="l"/>
            <a:endParaRPr lang="en-US" dirty="0"/>
          </a:p>
          <a:p>
            <a:pPr algn="l"/>
            <a:r>
              <a:rPr lang="en-US" dirty="0" smtClean="0"/>
              <a:t>Warm-up- Turn in inferences worksheet</a:t>
            </a:r>
          </a:p>
          <a:p>
            <a:pPr algn="l"/>
            <a:r>
              <a:rPr lang="en-US" dirty="0" smtClean="0"/>
              <a:t>Prepare for Socratic Circle Discussion- Ch. 8-10 Questions</a:t>
            </a:r>
          </a:p>
          <a:p>
            <a:pPr algn="l"/>
            <a:endParaRPr lang="en-US" dirty="0"/>
          </a:p>
          <a:p>
            <a:pPr algn="l"/>
            <a:r>
              <a:rPr lang="en-US" dirty="0" smtClean="0"/>
              <a:t>Socratic Circle</a:t>
            </a:r>
          </a:p>
          <a:p>
            <a:pPr algn="l"/>
            <a:endParaRPr lang="en-US" dirty="0"/>
          </a:p>
          <a:p>
            <a:pPr algn="l"/>
            <a:r>
              <a:rPr lang="en-US" dirty="0" smtClean="0"/>
              <a:t>HW- Ch. 11 &amp; 12 Due Friday</a:t>
            </a:r>
          </a:p>
          <a:p>
            <a:pPr algn="l"/>
            <a:r>
              <a:rPr lang="en-US" dirty="0" smtClean="0"/>
              <a:t>Video over the Fireside Poets Due Thursday</a:t>
            </a:r>
          </a:p>
          <a:p>
            <a:pPr algn="l"/>
            <a:r>
              <a:rPr lang="en-US" dirty="0">
                <a:hlinkClick r:id="rId3"/>
              </a:rPr>
              <a:t>http://www.youtube.com/watch?v=WDlQlmMMGuI</a:t>
            </a:r>
            <a:endParaRPr lang="en-US" dirty="0"/>
          </a:p>
          <a:p>
            <a:pPr algn="l"/>
            <a:endParaRPr lang="en-US" dirty="0"/>
          </a:p>
        </p:txBody>
      </p:sp>
      <p:sp>
        <p:nvSpPr>
          <p:cNvPr id="3" name="Title 2"/>
          <p:cNvSpPr>
            <a:spLocks noGrp="1"/>
          </p:cNvSpPr>
          <p:nvPr>
            <p:ph type="title"/>
          </p:nvPr>
        </p:nvSpPr>
        <p:spPr/>
        <p:txBody>
          <a:bodyPr/>
          <a:lstStyle/>
          <a:p>
            <a:r>
              <a:rPr lang="en-US" dirty="0" smtClean="0"/>
              <a:t>Ch. 8-10 Due</a:t>
            </a:r>
            <a:endParaRPr lang="en-US" dirty="0"/>
          </a:p>
        </p:txBody>
      </p:sp>
    </p:spTree>
    <p:extLst>
      <p:ext uri="{BB962C8B-B14F-4D97-AF65-F5344CB8AC3E}">
        <p14:creationId xmlns:p14="http://schemas.microsoft.com/office/powerpoint/2010/main" val="2284034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lgn="l"/>
            <a:r>
              <a:rPr lang="en-US" dirty="0" smtClean="0"/>
              <a:t>Objective- Learn how to write an evaluation essay over a piece of literature.</a:t>
            </a:r>
          </a:p>
          <a:p>
            <a:pPr algn="l"/>
            <a:endParaRPr lang="en-US" dirty="0"/>
          </a:p>
          <a:p>
            <a:pPr algn="l"/>
            <a:endParaRPr lang="en-US" dirty="0" smtClean="0"/>
          </a:p>
          <a:p>
            <a:pPr algn="l"/>
            <a:r>
              <a:rPr lang="en-US" dirty="0" smtClean="0"/>
              <a:t>Warm-up- Read “The Raven” by Edgar Allen Poe</a:t>
            </a:r>
          </a:p>
          <a:p>
            <a:pPr algn="l"/>
            <a:endParaRPr lang="en-US" dirty="0"/>
          </a:p>
          <a:p>
            <a:pPr algn="l"/>
            <a:r>
              <a:rPr lang="en-US" dirty="0" smtClean="0"/>
              <a:t>Begin Writing Essay</a:t>
            </a:r>
          </a:p>
          <a:p>
            <a:pPr algn="l"/>
            <a:endParaRPr lang="en-US" dirty="0"/>
          </a:p>
          <a:p>
            <a:pPr algn="l"/>
            <a:endParaRPr lang="en-US" dirty="0" smtClean="0"/>
          </a:p>
          <a:p>
            <a:pPr algn="l"/>
            <a:r>
              <a:rPr lang="en-US" dirty="0" smtClean="0"/>
              <a:t>HW- Video over Fireside Poets Due Thursday</a:t>
            </a:r>
          </a:p>
          <a:p>
            <a:pPr algn="l"/>
            <a:r>
              <a:rPr lang="en-US" dirty="0" smtClean="0"/>
              <a:t>Evaluation Essay Due Thursday</a:t>
            </a:r>
            <a:endParaRPr lang="en-US" dirty="0"/>
          </a:p>
        </p:txBody>
      </p:sp>
      <p:sp>
        <p:nvSpPr>
          <p:cNvPr id="3" name="Title 2"/>
          <p:cNvSpPr>
            <a:spLocks noGrp="1"/>
          </p:cNvSpPr>
          <p:nvPr>
            <p:ph type="title"/>
          </p:nvPr>
        </p:nvSpPr>
        <p:spPr/>
        <p:txBody>
          <a:bodyPr/>
          <a:lstStyle/>
          <a:p>
            <a:r>
              <a:rPr lang="en-US" dirty="0" smtClean="0"/>
              <a:t>Evaluation essay</a:t>
            </a:r>
            <a:endParaRPr lang="en-US" dirty="0"/>
          </a:p>
        </p:txBody>
      </p:sp>
    </p:spTree>
    <p:extLst>
      <p:ext uri="{BB962C8B-B14F-4D97-AF65-F5344CB8AC3E}">
        <p14:creationId xmlns:p14="http://schemas.microsoft.com/office/powerpoint/2010/main" val="3876354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a:t>Objective- Learn to interpret symbol, allegory, and unity of effect.</a:t>
            </a:r>
          </a:p>
          <a:p>
            <a:pPr algn="l"/>
            <a:endParaRPr lang="en-US" dirty="0"/>
          </a:p>
          <a:p>
            <a:pPr algn="l"/>
            <a:r>
              <a:rPr lang="en-US" dirty="0"/>
              <a:t>Warm-up- Get your textbook and turn to “The Raven” by Edgar Allen Poe</a:t>
            </a:r>
          </a:p>
          <a:p>
            <a:pPr algn="l"/>
            <a:endParaRPr lang="en-US" dirty="0"/>
          </a:p>
          <a:p>
            <a:pPr algn="l"/>
            <a:r>
              <a:rPr lang="en-US" dirty="0"/>
              <a:t>Read/Listen to “The Raven”</a:t>
            </a:r>
          </a:p>
          <a:p>
            <a:pPr algn="l"/>
            <a:r>
              <a:rPr lang="en-US" dirty="0"/>
              <a:t>Symbol, Allegory and Unity of Effect</a:t>
            </a:r>
          </a:p>
          <a:p>
            <a:pPr algn="l"/>
            <a:endParaRPr lang="en-US" dirty="0"/>
          </a:p>
          <a:p>
            <a:pPr algn="l"/>
            <a:r>
              <a:rPr lang="en-US" dirty="0"/>
              <a:t>HW- </a:t>
            </a:r>
            <a:r>
              <a:rPr lang="en-US" dirty="0" smtClean="0"/>
              <a:t>Evaluation Essay Due Thursday</a:t>
            </a:r>
            <a:endParaRPr lang="en-US" dirty="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p:txBody>
      </p:sp>
      <p:sp>
        <p:nvSpPr>
          <p:cNvPr id="3" name="Title 2"/>
          <p:cNvSpPr>
            <a:spLocks noGrp="1"/>
          </p:cNvSpPr>
          <p:nvPr>
            <p:ph type="title"/>
          </p:nvPr>
        </p:nvSpPr>
        <p:spPr/>
        <p:txBody>
          <a:bodyPr/>
          <a:lstStyle/>
          <a:p>
            <a:r>
              <a:rPr lang="en-US" dirty="0" smtClean="0"/>
              <a:t>The Raven</a:t>
            </a:r>
            <a:endParaRPr lang="en-US" dirty="0"/>
          </a:p>
        </p:txBody>
      </p:sp>
    </p:spTree>
    <p:extLst>
      <p:ext uri="{BB962C8B-B14F-4D97-AF65-F5344CB8AC3E}">
        <p14:creationId xmlns:p14="http://schemas.microsoft.com/office/powerpoint/2010/main" val="646497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lgn="l"/>
            <a:r>
              <a:rPr lang="en-US" dirty="0"/>
              <a:t>Objective- Learn strategies for reading poetry and interpret language and elements of several poems from the fireside poets.</a:t>
            </a:r>
          </a:p>
          <a:p>
            <a:pPr algn="l"/>
            <a:endParaRPr lang="en-US" dirty="0"/>
          </a:p>
          <a:p>
            <a:pPr algn="l"/>
            <a:r>
              <a:rPr lang="en-US" dirty="0"/>
              <a:t>Warm-up- </a:t>
            </a:r>
            <a:r>
              <a:rPr lang="en-US" dirty="0" smtClean="0"/>
              <a:t>Turn in Evaluation Essay</a:t>
            </a:r>
          </a:p>
          <a:p>
            <a:pPr algn="l"/>
            <a:r>
              <a:rPr lang="en-US" dirty="0" smtClean="0"/>
              <a:t>Fireside </a:t>
            </a:r>
            <a:r>
              <a:rPr lang="en-US" dirty="0"/>
              <a:t>Poets Quiz</a:t>
            </a:r>
          </a:p>
          <a:p>
            <a:pPr algn="l"/>
            <a:endParaRPr lang="en-US" dirty="0"/>
          </a:p>
          <a:p>
            <a:pPr algn="l"/>
            <a:r>
              <a:rPr lang="en-US" dirty="0"/>
              <a:t>Jigsaw Reading of Fireside Poems</a:t>
            </a:r>
          </a:p>
          <a:p>
            <a:pPr algn="l"/>
            <a:endParaRPr lang="en-US" dirty="0"/>
          </a:p>
          <a:p>
            <a:pPr algn="l"/>
            <a:endParaRPr lang="en-US" dirty="0"/>
          </a:p>
          <a:p>
            <a:pPr algn="l"/>
            <a:r>
              <a:rPr lang="en-US" dirty="0"/>
              <a:t>HW- </a:t>
            </a:r>
            <a:r>
              <a:rPr lang="en-US" dirty="0" smtClean="0"/>
              <a:t>Ch. 11 &amp; 12 Due Tomorrow</a:t>
            </a:r>
            <a:endParaRPr lang="en-US" dirty="0"/>
          </a:p>
          <a:p>
            <a:endParaRPr lang="en-US" dirty="0"/>
          </a:p>
        </p:txBody>
      </p:sp>
      <p:sp>
        <p:nvSpPr>
          <p:cNvPr id="3" name="Title 2"/>
          <p:cNvSpPr>
            <a:spLocks noGrp="1"/>
          </p:cNvSpPr>
          <p:nvPr>
            <p:ph type="title"/>
          </p:nvPr>
        </p:nvSpPr>
        <p:spPr/>
        <p:txBody>
          <a:bodyPr/>
          <a:lstStyle/>
          <a:p>
            <a:r>
              <a:rPr lang="en-US" dirty="0" smtClean="0"/>
              <a:t>The fireside poets</a:t>
            </a:r>
            <a:endParaRPr lang="en-US" dirty="0"/>
          </a:p>
        </p:txBody>
      </p:sp>
    </p:spTree>
    <p:extLst>
      <p:ext uri="{BB962C8B-B14F-4D97-AF65-F5344CB8AC3E}">
        <p14:creationId xmlns:p14="http://schemas.microsoft.com/office/powerpoint/2010/main" val="1603978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Analyze a complex text for deeper meaning and style of an author</a:t>
            </a:r>
          </a:p>
          <a:p>
            <a:pPr algn="l"/>
            <a:endParaRPr lang="en-US" dirty="0"/>
          </a:p>
          <a:p>
            <a:pPr algn="l"/>
            <a:r>
              <a:rPr lang="en-US" dirty="0" smtClean="0"/>
              <a:t>Warm-up- Answer the discussion questions.</a:t>
            </a:r>
          </a:p>
          <a:p>
            <a:pPr algn="l"/>
            <a:endParaRPr lang="en-US" dirty="0"/>
          </a:p>
          <a:p>
            <a:pPr algn="l"/>
            <a:r>
              <a:rPr lang="en-US" dirty="0" smtClean="0"/>
              <a:t>Two Circles Discussion</a:t>
            </a:r>
          </a:p>
          <a:p>
            <a:pPr algn="l"/>
            <a:endParaRPr lang="en-US" dirty="0"/>
          </a:p>
          <a:p>
            <a:pPr algn="l"/>
            <a:r>
              <a:rPr lang="en-US" dirty="0" smtClean="0"/>
              <a:t>HW- Ch. 13-15 and Ch. 9-15 Summaries Due Monday</a:t>
            </a:r>
            <a:endParaRPr lang="en-US" dirty="0"/>
          </a:p>
        </p:txBody>
      </p:sp>
      <p:sp>
        <p:nvSpPr>
          <p:cNvPr id="3" name="Title 2"/>
          <p:cNvSpPr>
            <a:spLocks noGrp="1"/>
          </p:cNvSpPr>
          <p:nvPr>
            <p:ph type="title"/>
          </p:nvPr>
        </p:nvSpPr>
        <p:spPr/>
        <p:txBody>
          <a:bodyPr/>
          <a:lstStyle/>
          <a:p>
            <a:r>
              <a:rPr lang="en-US" dirty="0" smtClean="0"/>
              <a:t>Ch. 11 &amp; 12 due</a:t>
            </a:r>
            <a:endParaRPr lang="en-US" dirty="0"/>
          </a:p>
        </p:txBody>
      </p:sp>
    </p:spTree>
    <p:extLst>
      <p:ext uri="{BB962C8B-B14F-4D97-AF65-F5344CB8AC3E}">
        <p14:creationId xmlns:p14="http://schemas.microsoft.com/office/powerpoint/2010/main" val="1423918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Learn about the writing style of Nathaniel Hawthorne.</a:t>
            </a:r>
          </a:p>
          <a:p>
            <a:pPr algn="l"/>
            <a:endParaRPr lang="en-US" dirty="0" smtClean="0"/>
          </a:p>
          <a:p>
            <a:pPr algn="l"/>
            <a:r>
              <a:rPr lang="en-US" dirty="0" smtClean="0"/>
              <a:t>Warm-up- Prepare for a whole class discussion over chapters 13-15.</a:t>
            </a:r>
          </a:p>
          <a:p>
            <a:pPr algn="l"/>
            <a:r>
              <a:rPr lang="en-US" dirty="0" smtClean="0"/>
              <a:t>Keep summaries for assistance in class discussion.</a:t>
            </a:r>
          </a:p>
          <a:p>
            <a:pPr algn="l"/>
            <a:endParaRPr lang="en-US" dirty="0" smtClean="0"/>
          </a:p>
          <a:p>
            <a:pPr algn="l"/>
            <a:r>
              <a:rPr lang="en-US" dirty="0" smtClean="0"/>
              <a:t>Class Discussion</a:t>
            </a:r>
          </a:p>
          <a:p>
            <a:pPr algn="l"/>
            <a:r>
              <a:rPr lang="en-US" dirty="0" smtClean="0"/>
              <a:t>Writing style of the author</a:t>
            </a:r>
          </a:p>
          <a:p>
            <a:pPr algn="l"/>
            <a:endParaRPr lang="en-US" dirty="0" smtClean="0"/>
          </a:p>
          <a:p>
            <a:pPr algn="l"/>
            <a:r>
              <a:rPr lang="en-US" dirty="0" smtClean="0"/>
              <a:t>HW- Worksheet on Hawthorne’s writing style</a:t>
            </a:r>
          </a:p>
        </p:txBody>
      </p:sp>
      <p:sp>
        <p:nvSpPr>
          <p:cNvPr id="3" name="Title 2"/>
          <p:cNvSpPr>
            <a:spLocks noGrp="1"/>
          </p:cNvSpPr>
          <p:nvPr>
            <p:ph type="title"/>
          </p:nvPr>
        </p:nvSpPr>
        <p:spPr/>
        <p:txBody>
          <a:bodyPr/>
          <a:lstStyle/>
          <a:p>
            <a:r>
              <a:rPr lang="en-US" dirty="0" smtClean="0"/>
              <a:t>Ch. 13-15 Due</a:t>
            </a:r>
            <a:endParaRPr lang="en-US" dirty="0"/>
          </a:p>
        </p:txBody>
      </p:sp>
    </p:spTree>
    <p:extLst>
      <p:ext uri="{BB962C8B-B14F-4D97-AF65-F5344CB8AC3E}">
        <p14:creationId xmlns:p14="http://schemas.microsoft.com/office/powerpoint/2010/main" val="1658978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Review dependent and independent clauses.</a:t>
            </a:r>
          </a:p>
          <a:p>
            <a:pPr algn="l"/>
            <a:r>
              <a:rPr lang="en-US" dirty="0" smtClean="0"/>
              <a:t> Learn differences between run- on sentences, comma splices, and fragments and how to avoid them in writing.</a:t>
            </a:r>
          </a:p>
          <a:p>
            <a:pPr algn="l"/>
            <a:r>
              <a:rPr lang="en-US" dirty="0" smtClean="0"/>
              <a:t>Learn how to vary sentences effectively using complex, compound and complex, compound sentences.</a:t>
            </a:r>
          </a:p>
          <a:p>
            <a:pPr algn="l"/>
            <a:endParaRPr lang="en-US" dirty="0" smtClean="0"/>
          </a:p>
          <a:p>
            <a:pPr algn="l"/>
            <a:r>
              <a:rPr lang="en-US" dirty="0" smtClean="0"/>
              <a:t>Intro.</a:t>
            </a:r>
          </a:p>
          <a:p>
            <a:pPr algn="l"/>
            <a:r>
              <a:rPr lang="en-US" dirty="0" smtClean="0"/>
              <a:t>Video</a:t>
            </a:r>
          </a:p>
          <a:p>
            <a:pPr algn="l"/>
            <a:r>
              <a:rPr lang="en-US" dirty="0" smtClean="0"/>
              <a:t>Sentences/Grammar Work</a:t>
            </a:r>
          </a:p>
          <a:p>
            <a:pPr algn="l"/>
            <a:endParaRPr lang="en-US" dirty="0" smtClean="0"/>
          </a:p>
          <a:p>
            <a:pPr algn="l"/>
            <a:r>
              <a:rPr lang="en-US" dirty="0" smtClean="0"/>
              <a:t>HW- If not finished, finish grammar work</a:t>
            </a:r>
            <a:endParaRPr lang="en-US" dirty="0"/>
          </a:p>
        </p:txBody>
      </p:sp>
      <p:sp>
        <p:nvSpPr>
          <p:cNvPr id="3" name="Title 2"/>
          <p:cNvSpPr>
            <a:spLocks noGrp="1"/>
          </p:cNvSpPr>
          <p:nvPr>
            <p:ph type="title"/>
          </p:nvPr>
        </p:nvSpPr>
        <p:spPr/>
        <p:txBody>
          <a:bodyPr/>
          <a:lstStyle/>
          <a:p>
            <a:r>
              <a:rPr lang="en-US" dirty="0" smtClean="0"/>
              <a:t>Sentence variety</a:t>
            </a:r>
            <a:endParaRPr lang="en-US" dirty="0"/>
          </a:p>
        </p:txBody>
      </p:sp>
    </p:spTree>
    <p:extLst>
      <p:ext uri="{BB962C8B-B14F-4D97-AF65-F5344CB8AC3E}">
        <p14:creationId xmlns:p14="http://schemas.microsoft.com/office/powerpoint/2010/main" val="891302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Learn the unit objectives and terms for Unit 2 over American Romanticism and The Scarlet Letter.</a:t>
            </a:r>
          </a:p>
          <a:p>
            <a:pPr algn="l"/>
            <a:endParaRPr lang="en-US" dirty="0"/>
          </a:p>
          <a:p>
            <a:pPr algn="l"/>
            <a:r>
              <a:rPr lang="en-US" smtClean="0"/>
              <a:t>Warm-up- Pre-Test</a:t>
            </a:r>
            <a:endParaRPr lang="en-US"/>
          </a:p>
        </p:txBody>
      </p:sp>
      <p:sp>
        <p:nvSpPr>
          <p:cNvPr id="3" name="Title 2"/>
          <p:cNvSpPr>
            <a:spLocks noGrp="1"/>
          </p:cNvSpPr>
          <p:nvPr>
            <p:ph type="title"/>
          </p:nvPr>
        </p:nvSpPr>
        <p:spPr/>
        <p:txBody>
          <a:bodyPr/>
          <a:lstStyle/>
          <a:p>
            <a:r>
              <a:rPr lang="en-US" dirty="0" smtClean="0"/>
              <a:t>Unit pre-test, objectives, and Terms</a:t>
            </a:r>
            <a:endParaRPr lang="en-US" dirty="0"/>
          </a:p>
        </p:txBody>
      </p:sp>
    </p:spTree>
    <p:extLst>
      <p:ext uri="{BB962C8B-B14F-4D97-AF65-F5344CB8AC3E}">
        <p14:creationId xmlns:p14="http://schemas.microsoft.com/office/powerpoint/2010/main" val="2203952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Learn to connect a historical piece of fiction with ideas from present day.</a:t>
            </a:r>
          </a:p>
          <a:p>
            <a:pPr algn="l"/>
            <a:endParaRPr lang="en-US" dirty="0" smtClean="0"/>
          </a:p>
          <a:p>
            <a:pPr algn="l"/>
            <a:r>
              <a:rPr lang="en-US" dirty="0" smtClean="0"/>
              <a:t>Warm-up- Read handout</a:t>
            </a:r>
          </a:p>
          <a:p>
            <a:pPr algn="l"/>
            <a:endParaRPr lang="en-US" dirty="0" smtClean="0"/>
          </a:p>
          <a:p>
            <a:pPr algn="l"/>
            <a:r>
              <a:rPr lang="en-US" dirty="0" smtClean="0"/>
              <a:t>Modern Day Scandals Activity</a:t>
            </a:r>
          </a:p>
          <a:p>
            <a:pPr algn="l"/>
            <a:endParaRPr lang="en-US" dirty="0" smtClean="0"/>
          </a:p>
          <a:p>
            <a:pPr algn="l"/>
            <a:r>
              <a:rPr lang="en-US" dirty="0" smtClean="0"/>
              <a:t>HW- Modern Day Scandal Letter Assignments with Research due Friday</a:t>
            </a:r>
            <a:endParaRPr lang="en-US" dirty="0"/>
          </a:p>
        </p:txBody>
      </p:sp>
      <p:sp>
        <p:nvSpPr>
          <p:cNvPr id="3" name="Title 2"/>
          <p:cNvSpPr>
            <a:spLocks noGrp="1"/>
          </p:cNvSpPr>
          <p:nvPr>
            <p:ph type="title"/>
          </p:nvPr>
        </p:nvSpPr>
        <p:spPr/>
        <p:txBody>
          <a:bodyPr/>
          <a:lstStyle/>
          <a:p>
            <a:r>
              <a:rPr lang="en-US" dirty="0" smtClean="0"/>
              <a:t>Modern day Scandals</a:t>
            </a:r>
            <a:endParaRPr lang="en-US" dirty="0"/>
          </a:p>
        </p:txBody>
      </p:sp>
    </p:spTree>
    <p:extLst>
      <p:ext uri="{BB962C8B-B14F-4D97-AF65-F5344CB8AC3E}">
        <p14:creationId xmlns:p14="http://schemas.microsoft.com/office/powerpoint/2010/main" val="1736498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Practice speaking and listening skills by participating in Socratic Circle discussion.</a:t>
            </a:r>
          </a:p>
          <a:p>
            <a:pPr algn="l"/>
            <a:endParaRPr lang="en-US" dirty="0" smtClean="0"/>
          </a:p>
          <a:p>
            <a:pPr algn="l"/>
            <a:r>
              <a:rPr lang="en-US" dirty="0" smtClean="0"/>
              <a:t>Warm-up- Prepare for Socratic Circle Discussion with handout</a:t>
            </a:r>
          </a:p>
          <a:p>
            <a:pPr algn="l"/>
            <a:endParaRPr lang="en-US" dirty="0" smtClean="0"/>
          </a:p>
          <a:p>
            <a:pPr algn="l"/>
            <a:r>
              <a:rPr lang="en-US" dirty="0" smtClean="0"/>
              <a:t>Socratic Circles</a:t>
            </a:r>
          </a:p>
          <a:p>
            <a:pPr algn="l"/>
            <a:endParaRPr lang="en-US" dirty="0" smtClean="0"/>
          </a:p>
          <a:p>
            <a:pPr algn="l"/>
            <a:r>
              <a:rPr lang="en-US" dirty="0" smtClean="0"/>
              <a:t>Reading Time</a:t>
            </a:r>
          </a:p>
          <a:p>
            <a:pPr algn="l"/>
            <a:endParaRPr lang="en-US" dirty="0" smtClean="0"/>
          </a:p>
          <a:p>
            <a:pPr algn="l"/>
            <a:r>
              <a:rPr lang="en-US" dirty="0" smtClean="0"/>
              <a:t>HW- End of Book Due Monday</a:t>
            </a:r>
            <a:endParaRPr lang="en-US" dirty="0"/>
          </a:p>
        </p:txBody>
      </p:sp>
      <p:sp>
        <p:nvSpPr>
          <p:cNvPr id="3" name="Title 2"/>
          <p:cNvSpPr>
            <a:spLocks noGrp="1"/>
          </p:cNvSpPr>
          <p:nvPr>
            <p:ph type="title"/>
          </p:nvPr>
        </p:nvSpPr>
        <p:spPr/>
        <p:txBody>
          <a:bodyPr/>
          <a:lstStyle/>
          <a:p>
            <a:r>
              <a:rPr lang="en-US" dirty="0" smtClean="0"/>
              <a:t>Ch. 16-18 Due</a:t>
            </a:r>
            <a:endParaRPr lang="en-US" dirty="0"/>
          </a:p>
        </p:txBody>
      </p:sp>
    </p:spTree>
    <p:extLst>
      <p:ext uri="{BB962C8B-B14F-4D97-AF65-F5344CB8AC3E}">
        <p14:creationId xmlns:p14="http://schemas.microsoft.com/office/powerpoint/2010/main" val="454282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algn="l"/>
            <a:r>
              <a:rPr lang="en-US" dirty="0" smtClean="0"/>
              <a:t>Objective- Learn how to write a literary analysis focusing on either symbol, characterization, theme or style.</a:t>
            </a:r>
          </a:p>
          <a:p>
            <a:pPr algn="l"/>
            <a:endParaRPr lang="en-US" dirty="0" smtClean="0"/>
          </a:p>
          <a:p>
            <a:pPr algn="l"/>
            <a:r>
              <a:rPr lang="en-US" dirty="0" smtClean="0"/>
              <a:t>Warm-up- End of Book Quiz</a:t>
            </a:r>
          </a:p>
          <a:p>
            <a:pPr algn="l"/>
            <a:r>
              <a:rPr lang="en-US" dirty="0" smtClean="0"/>
              <a:t>What is a literary analysis?  Read the given handout</a:t>
            </a:r>
          </a:p>
          <a:p>
            <a:pPr algn="l"/>
            <a:endParaRPr lang="en-US" dirty="0" smtClean="0"/>
          </a:p>
          <a:p>
            <a:pPr algn="l"/>
            <a:r>
              <a:rPr lang="en-US" dirty="0" smtClean="0"/>
              <a:t>Literary Analysis Worksheet</a:t>
            </a:r>
          </a:p>
          <a:p>
            <a:pPr algn="l"/>
            <a:endParaRPr lang="en-US" dirty="0" smtClean="0"/>
          </a:p>
          <a:p>
            <a:pPr algn="l"/>
            <a:r>
              <a:rPr lang="en-US" dirty="0" smtClean="0"/>
              <a:t>Thesis Statement</a:t>
            </a:r>
          </a:p>
          <a:p>
            <a:pPr algn="l"/>
            <a:endParaRPr lang="en-US" dirty="0" smtClean="0"/>
          </a:p>
          <a:p>
            <a:pPr algn="l"/>
            <a:r>
              <a:rPr lang="en-US" dirty="0" smtClean="0"/>
              <a:t>HW- Thesis Statement over </a:t>
            </a:r>
            <a:r>
              <a:rPr lang="en-US" i="1" dirty="0" smtClean="0"/>
              <a:t>The Scarlet Letter </a:t>
            </a:r>
            <a:r>
              <a:rPr lang="en-US" dirty="0" smtClean="0"/>
              <a:t>Due Tomorrow</a:t>
            </a:r>
          </a:p>
          <a:p>
            <a:pPr algn="l"/>
            <a:endParaRPr lang="en-US" dirty="0"/>
          </a:p>
        </p:txBody>
      </p:sp>
      <p:sp>
        <p:nvSpPr>
          <p:cNvPr id="3" name="Title 2"/>
          <p:cNvSpPr>
            <a:spLocks noGrp="1"/>
          </p:cNvSpPr>
          <p:nvPr>
            <p:ph type="title"/>
          </p:nvPr>
        </p:nvSpPr>
        <p:spPr/>
        <p:txBody>
          <a:bodyPr/>
          <a:lstStyle/>
          <a:p>
            <a:r>
              <a:rPr lang="en-US" dirty="0" smtClean="0"/>
              <a:t>End of Book Due</a:t>
            </a:r>
            <a:br>
              <a:rPr lang="en-US" dirty="0" smtClean="0"/>
            </a:br>
            <a:r>
              <a:rPr lang="en-US" dirty="0" smtClean="0"/>
              <a:t>Literary analysis</a:t>
            </a:r>
            <a:endParaRPr lang="en-US" dirty="0"/>
          </a:p>
        </p:txBody>
      </p:sp>
    </p:spTree>
    <p:extLst>
      <p:ext uri="{BB962C8B-B14F-4D97-AF65-F5344CB8AC3E}">
        <p14:creationId xmlns:p14="http://schemas.microsoft.com/office/powerpoint/2010/main" val="3882077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Learn how to write topic sentences and transitions for a literary analysis.</a:t>
            </a:r>
          </a:p>
          <a:p>
            <a:pPr algn="l"/>
            <a:r>
              <a:rPr lang="en-US" dirty="0" smtClean="0"/>
              <a:t>Learn how to cite textual evidence to support analysis of a literary work.</a:t>
            </a:r>
          </a:p>
          <a:p>
            <a:pPr algn="l"/>
            <a:endParaRPr lang="en-US" dirty="0" smtClean="0"/>
          </a:p>
          <a:p>
            <a:pPr algn="l"/>
            <a:r>
              <a:rPr lang="en-US" dirty="0" smtClean="0"/>
              <a:t>Warm-up- Read “The Story of an Hour”</a:t>
            </a:r>
          </a:p>
          <a:p>
            <a:pPr algn="l"/>
            <a:endParaRPr lang="en-US" dirty="0" smtClean="0"/>
          </a:p>
          <a:p>
            <a:pPr algn="l"/>
            <a:r>
              <a:rPr lang="en-US" dirty="0" smtClean="0"/>
              <a:t>Given Thesis- Write topic sentences and transition sentences</a:t>
            </a:r>
          </a:p>
          <a:p>
            <a:pPr algn="l"/>
            <a:r>
              <a:rPr lang="en-US" dirty="0" smtClean="0"/>
              <a:t>Evidence/Textual Support</a:t>
            </a:r>
          </a:p>
          <a:p>
            <a:pPr algn="l"/>
            <a:endParaRPr lang="en-US" dirty="0" smtClean="0"/>
          </a:p>
          <a:p>
            <a:pPr algn="l"/>
            <a:r>
              <a:rPr lang="en-US" dirty="0" smtClean="0"/>
              <a:t>HW- Topic Sentences and Transitions for Essay Due Tomorrow</a:t>
            </a:r>
          </a:p>
          <a:p>
            <a:endParaRPr lang="en-US" dirty="0"/>
          </a:p>
        </p:txBody>
      </p:sp>
      <p:sp>
        <p:nvSpPr>
          <p:cNvPr id="3" name="Title 2"/>
          <p:cNvSpPr>
            <a:spLocks noGrp="1"/>
          </p:cNvSpPr>
          <p:nvPr>
            <p:ph type="title"/>
          </p:nvPr>
        </p:nvSpPr>
        <p:spPr/>
        <p:txBody>
          <a:bodyPr/>
          <a:lstStyle/>
          <a:p>
            <a:r>
              <a:rPr lang="en-US" dirty="0" smtClean="0"/>
              <a:t>Literary Analysis</a:t>
            </a:r>
            <a:endParaRPr lang="en-US" dirty="0"/>
          </a:p>
        </p:txBody>
      </p:sp>
    </p:spTree>
    <p:extLst>
      <p:ext uri="{BB962C8B-B14F-4D97-AF65-F5344CB8AC3E}">
        <p14:creationId xmlns:p14="http://schemas.microsoft.com/office/powerpoint/2010/main" val="1629806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Learn how to write a literary analysis over </a:t>
            </a:r>
            <a:r>
              <a:rPr lang="en-US" i="1" dirty="0" smtClean="0"/>
              <a:t>The Scarlet Letter.</a:t>
            </a:r>
          </a:p>
          <a:p>
            <a:pPr algn="l"/>
            <a:r>
              <a:rPr lang="en-US" dirty="0" smtClean="0"/>
              <a:t>Review thesis statement, topic sentence, and transitions.</a:t>
            </a:r>
          </a:p>
          <a:p>
            <a:pPr algn="l"/>
            <a:r>
              <a:rPr lang="en-US" dirty="0" smtClean="0"/>
              <a:t>Review evidence/textual support.</a:t>
            </a:r>
          </a:p>
          <a:p>
            <a:pPr algn="l"/>
            <a:endParaRPr lang="en-US" dirty="0" smtClean="0"/>
          </a:p>
          <a:p>
            <a:pPr algn="l"/>
            <a:r>
              <a:rPr lang="en-US" dirty="0" smtClean="0"/>
              <a:t>Warm-up- Have Literary Analysis Worksheet Out</a:t>
            </a:r>
          </a:p>
          <a:p>
            <a:pPr algn="l"/>
            <a:endParaRPr lang="en-US" dirty="0" smtClean="0"/>
          </a:p>
          <a:p>
            <a:pPr algn="l"/>
            <a:r>
              <a:rPr lang="en-US" dirty="0" smtClean="0"/>
              <a:t>Writing Time</a:t>
            </a:r>
          </a:p>
          <a:p>
            <a:pPr algn="l"/>
            <a:endParaRPr lang="en-US" dirty="0" smtClean="0"/>
          </a:p>
          <a:p>
            <a:pPr algn="l"/>
            <a:r>
              <a:rPr lang="en-US" dirty="0" smtClean="0"/>
              <a:t>HW- Essay Due Friday</a:t>
            </a:r>
          </a:p>
          <a:p>
            <a:endParaRPr lang="en-US" dirty="0"/>
          </a:p>
        </p:txBody>
      </p:sp>
      <p:sp>
        <p:nvSpPr>
          <p:cNvPr id="3" name="Title 2"/>
          <p:cNvSpPr>
            <a:spLocks noGrp="1"/>
          </p:cNvSpPr>
          <p:nvPr>
            <p:ph type="title"/>
          </p:nvPr>
        </p:nvSpPr>
        <p:spPr/>
        <p:txBody>
          <a:bodyPr/>
          <a:lstStyle/>
          <a:p>
            <a:r>
              <a:rPr lang="en-US" dirty="0" smtClean="0"/>
              <a:t>Literary Analysis</a:t>
            </a:r>
            <a:endParaRPr lang="en-US" dirty="0"/>
          </a:p>
        </p:txBody>
      </p:sp>
    </p:spTree>
    <p:extLst>
      <p:ext uri="{BB962C8B-B14F-4D97-AF65-F5344CB8AC3E}">
        <p14:creationId xmlns:p14="http://schemas.microsoft.com/office/powerpoint/2010/main" val="2555061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20824"/>
            <a:ext cx="8229600" cy="4379976"/>
          </a:xfrm>
        </p:spPr>
        <p:txBody>
          <a:bodyPr>
            <a:normAutofit lnSpcReduction="10000"/>
          </a:bodyPr>
          <a:lstStyle/>
          <a:p>
            <a:pPr algn="l"/>
            <a:r>
              <a:rPr lang="en-US" dirty="0" smtClean="0"/>
              <a:t>Objective- Review elements of the book.</a:t>
            </a:r>
          </a:p>
          <a:p>
            <a:pPr algn="l"/>
            <a:endParaRPr lang="en-US" dirty="0" smtClean="0"/>
          </a:p>
          <a:p>
            <a:pPr algn="l"/>
            <a:r>
              <a:rPr lang="en-US" dirty="0" smtClean="0"/>
              <a:t>Warm-up- Summarize </a:t>
            </a:r>
            <a:r>
              <a:rPr lang="en-US" i="1" dirty="0" smtClean="0"/>
              <a:t>The Scarlet Letter </a:t>
            </a:r>
            <a:r>
              <a:rPr lang="en-US" dirty="0" smtClean="0"/>
              <a:t> using the Somebody, Wanted, Because, But, So, So What Strategy</a:t>
            </a:r>
          </a:p>
          <a:p>
            <a:pPr algn="l"/>
            <a:endParaRPr lang="en-US" dirty="0" smtClean="0"/>
          </a:p>
          <a:p>
            <a:pPr algn="l"/>
            <a:r>
              <a:rPr lang="en-US" dirty="0" smtClean="0"/>
              <a:t>Review Book</a:t>
            </a:r>
          </a:p>
          <a:p>
            <a:pPr algn="l"/>
            <a:endParaRPr lang="en-US" dirty="0" smtClean="0"/>
          </a:p>
          <a:p>
            <a:pPr algn="l"/>
            <a:r>
              <a:rPr lang="en-US" dirty="0" smtClean="0"/>
              <a:t>Work on Literary analysis</a:t>
            </a:r>
          </a:p>
          <a:p>
            <a:pPr algn="l"/>
            <a:endParaRPr lang="en-US" dirty="0" smtClean="0"/>
          </a:p>
          <a:p>
            <a:pPr algn="l"/>
            <a:r>
              <a:rPr lang="en-US" dirty="0" smtClean="0"/>
              <a:t>HW- Literary Analysis Due Tomorrow</a:t>
            </a:r>
          </a:p>
          <a:p>
            <a:pPr algn="l"/>
            <a:r>
              <a:rPr lang="en-US" dirty="0" smtClean="0"/>
              <a:t>Plot Test Tomorrow</a:t>
            </a:r>
          </a:p>
          <a:p>
            <a:pPr algn="l"/>
            <a:r>
              <a:rPr lang="en-US" dirty="0" smtClean="0"/>
              <a:t>Unit Test Tuesday</a:t>
            </a:r>
            <a:endParaRPr lang="en-US" dirty="0"/>
          </a:p>
        </p:txBody>
      </p:sp>
      <p:sp>
        <p:nvSpPr>
          <p:cNvPr id="3" name="Title 2"/>
          <p:cNvSpPr>
            <a:spLocks noGrp="1"/>
          </p:cNvSpPr>
          <p:nvPr>
            <p:ph type="title"/>
          </p:nvPr>
        </p:nvSpPr>
        <p:spPr/>
        <p:txBody>
          <a:bodyPr/>
          <a:lstStyle/>
          <a:p>
            <a:r>
              <a:rPr lang="en-US" dirty="0" smtClean="0"/>
              <a:t>Literary Analysis/Plot Test </a:t>
            </a:r>
            <a:r>
              <a:rPr lang="en-US" dirty="0" err="1" smtClean="0"/>
              <a:t>REview</a:t>
            </a:r>
            <a:endParaRPr lang="en-US" dirty="0"/>
          </a:p>
        </p:txBody>
      </p:sp>
    </p:spTree>
    <p:extLst>
      <p:ext uri="{BB962C8B-B14F-4D97-AF65-F5344CB8AC3E}">
        <p14:creationId xmlns:p14="http://schemas.microsoft.com/office/powerpoint/2010/main" val="3385812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Assessment of reading comprehension of a challenging text, </a:t>
            </a:r>
            <a:r>
              <a:rPr lang="en-US" i="1" dirty="0" smtClean="0"/>
              <a:t>The Scarlet Letter.</a:t>
            </a:r>
          </a:p>
          <a:p>
            <a:pPr algn="l"/>
            <a:endParaRPr lang="en-US" i="1" dirty="0" smtClean="0"/>
          </a:p>
          <a:p>
            <a:pPr algn="l"/>
            <a:r>
              <a:rPr lang="en-US" dirty="0" smtClean="0"/>
              <a:t>Warm-up- Turn in Literary Analysis</a:t>
            </a:r>
          </a:p>
          <a:p>
            <a:pPr algn="l"/>
            <a:endParaRPr lang="en-US" dirty="0" smtClean="0"/>
          </a:p>
          <a:p>
            <a:pPr algn="l"/>
            <a:r>
              <a:rPr lang="en-US" dirty="0" smtClean="0"/>
              <a:t>Plot Test</a:t>
            </a:r>
          </a:p>
          <a:p>
            <a:pPr algn="l"/>
            <a:endParaRPr lang="en-US" dirty="0" smtClean="0"/>
          </a:p>
          <a:p>
            <a:pPr algn="l"/>
            <a:r>
              <a:rPr lang="en-US" dirty="0" smtClean="0"/>
              <a:t>HW- None</a:t>
            </a:r>
            <a:endParaRPr lang="en-US" dirty="0"/>
          </a:p>
        </p:txBody>
      </p:sp>
      <p:sp>
        <p:nvSpPr>
          <p:cNvPr id="3" name="Title 2"/>
          <p:cNvSpPr>
            <a:spLocks noGrp="1"/>
          </p:cNvSpPr>
          <p:nvPr>
            <p:ph type="title"/>
          </p:nvPr>
        </p:nvSpPr>
        <p:spPr/>
        <p:txBody>
          <a:bodyPr/>
          <a:lstStyle/>
          <a:p>
            <a:r>
              <a:rPr lang="en-US" dirty="0" smtClean="0"/>
              <a:t>Plot/Book test</a:t>
            </a:r>
            <a:endParaRPr lang="en-US" dirty="0"/>
          </a:p>
        </p:txBody>
      </p:sp>
    </p:spTree>
    <p:extLst>
      <p:ext uri="{BB962C8B-B14F-4D97-AF65-F5344CB8AC3E}">
        <p14:creationId xmlns:p14="http://schemas.microsoft.com/office/powerpoint/2010/main" val="3838314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Review material covered during Unit 2: American Romanticism</a:t>
            </a:r>
          </a:p>
          <a:p>
            <a:pPr algn="l"/>
            <a:endParaRPr lang="en-US" dirty="0"/>
          </a:p>
          <a:p>
            <a:pPr algn="l"/>
            <a:r>
              <a:rPr lang="en-US" dirty="0" smtClean="0"/>
              <a:t>Warm-up- Mrs. Borton visits</a:t>
            </a:r>
          </a:p>
          <a:p>
            <a:pPr algn="l"/>
            <a:endParaRPr lang="en-US" dirty="0"/>
          </a:p>
          <a:p>
            <a:pPr algn="l"/>
            <a:r>
              <a:rPr lang="en-US" dirty="0" smtClean="0"/>
              <a:t>Review Sheet</a:t>
            </a:r>
          </a:p>
          <a:p>
            <a:pPr algn="l"/>
            <a:endParaRPr lang="en-US" dirty="0"/>
          </a:p>
          <a:p>
            <a:pPr algn="l"/>
            <a:r>
              <a:rPr lang="en-US" dirty="0" smtClean="0"/>
              <a:t>HW- Unit 2 Test Tomorrow </a:t>
            </a:r>
            <a:endParaRPr lang="en-US" dirty="0"/>
          </a:p>
        </p:txBody>
      </p:sp>
      <p:sp>
        <p:nvSpPr>
          <p:cNvPr id="3" name="Title 2"/>
          <p:cNvSpPr>
            <a:spLocks noGrp="1"/>
          </p:cNvSpPr>
          <p:nvPr>
            <p:ph type="title"/>
          </p:nvPr>
        </p:nvSpPr>
        <p:spPr/>
        <p:txBody>
          <a:bodyPr/>
          <a:lstStyle/>
          <a:p>
            <a:r>
              <a:rPr lang="en-US" dirty="0" smtClean="0"/>
              <a:t>review</a:t>
            </a:r>
            <a:endParaRPr lang="en-US" dirty="0"/>
          </a:p>
        </p:txBody>
      </p:sp>
    </p:spTree>
    <p:extLst>
      <p:ext uri="{BB962C8B-B14F-4D97-AF65-F5344CB8AC3E}">
        <p14:creationId xmlns:p14="http://schemas.microsoft.com/office/powerpoint/2010/main" val="2080108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Assessment over concepts, material, and skills addressed during Unit 2: American Romanticism.</a:t>
            </a:r>
          </a:p>
          <a:p>
            <a:pPr algn="l"/>
            <a:endParaRPr lang="en-US" dirty="0"/>
          </a:p>
          <a:p>
            <a:pPr algn="l"/>
            <a:r>
              <a:rPr lang="en-US" dirty="0" smtClean="0"/>
              <a:t>Warm-up- Clear desks and get ready for test!</a:t>
            </a:r>
          </a:p>
          <a:p>
            <a:pPr algn="l"/>
            <a:endParaRPr lang="en-US" dirty="0"/>
          </a:p>
          <a:p>
            <a:pPr algn="l"/>
            <a:r>
              <a:rPr lang="en-US" dirty="0" smtClean="0"/>
              <a:t>Test</a:t>
            </a:r>
          </a:p>
          <a:p>
            <a:pPr algn="l"/>
            <a:endParaRPr lang="en-US" dirty="0"/>
          </a:p>
          <a:p>
            <a:pPr algn="l"/>
            <a:r>
              <a:rPr lang="en-US" dirty="0" smtClean="0"/>
              <a:t>HW- Binder Check Tomorrow</a:t>
            </a:r>
          </a:p>
          <a:p>
            <a:pPr algn="l"/>
            <a:endParaRPr lang="en-US" dirty="0"/>
          </a:p>
        </p:txBody>
      </p:sp>
      <p:sp>
        <p:nvSpPr>
          <p:cNvPr id="3" name="Title 2"/>
          <p:cNvSpPr>
            <a:spLocks noGrp="1"/>
          </p:cNvSpPr>
          <p:nvPr>
            <p:ph type="title"/>
          </p:nvPr>
        </p:nvSpPr>
        <p:spPr/>
        <p:txBody>
          <a:bodyPr/>
          <a:lstStyle/>
          <a:p>
            <a:r>
              <a:rPr lang="en-US" dirty="0" smtClean="0"/>
              <a:t>Unit 2 Test</a:t>
            </a:r>
            <a:endParaRPr lang="en-US" dirty="0"/>
          </a:p>
        </p:txBody>
      </p:sp>
    </p:spTree>
    <p:extLst>
      <p:ext uri="{BB962C8B-B14F-4D97-AF65-F5344CB8AC3E}">
        <p14:creationId xmlns:p14="http://schemas.microsoft.com/office/powerpoint/2010/main" val="3413780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Learn about the background of American Romanticism and understand it as a literary movement.</a:t>
            </a:r>
          </a:p>
          <a:p>
            <a:pPr algn="l"/>
            <a:endParaRPr lang="en-US" dirty="0"/>
          </a:p>
          <a:p>
            <a:pPr algn="l"/>
            <a:r>
              <a:rPr lang="en-US" dirty="0" smtClean="0"/>
              <a:t>Warm-up – Read pg. 297-305, jotting down the main idea from each section.</a:t>
            </a:r>
          </a:p>
          <a:p>
            <a:pPr algn="l"/>
            <a:endParaRPr lang="en-US" dirty="0"/>
          </a:p>
          <a:p>
            <a:pPr algn="l"/>
            <a:r>
              <a:rPr lang="en-US" dirty="0" smtClean="0"/>
              <a:t>Identifying main ideas of a paragraph.</a:t>
            </a:r>
          </a:p>
          <a:p>
            <a:pPr algn="l"/>
            <a:endParaRPr lang="en-US" dirty="0"/>
          </a:p>
          <a:p>
            <a:pPr algn="l"/>
            <a:r>
              <a:rPr lang="en-US" dirty="0" smtClean="0"/>
              <a:t>Intro. American Romanticism</a:t>
            </a:r>
          </a:p>
          <a:p>
            <a:pPr algn="l"/>
            <a:endParaRPr lang="en-US" dirty="0"/>
          </a:p>
          <a:p>
            <a:pPr algn="l"/>
            <a:r>
              <a:rPr lang="en-US" dirty="0" smtClean="0"/>
              <a:t>HW- None</a:t>
            </a:r>
            <a:endParaRPr lang="en-US" dirty="0"/>
          </a:p>
        </p:txBody>
      </p:sp>
      <p:sp>
        <p:nvSpPr>
          <p:cNvPr id="3" name="Title 2"/>
          <p:cNvSpPr>
            <a:spLocks noGrp="1"/>
          </p:cNvSpPr>
          <p:nvPr>
            <p:ph type="title"/>
          </p:nvPr>
        </p:nvSpPr>
        <p:spPr/>
        <p:txBody>
          <a:bodyPr/>
          <a:lstStyle/>
          <a:p>
            <a:r>
              <a:rPr lang="en-US" dirty="0" smtClean="0"/>
              <a:t>American Romanticism</a:t>
            </a:r>
            <a:endParaRPr lang="en-US" dirty="0"/>
          </a:p>
        </p:txBody>
      </p:sp>
    </p:spTree>
    <p:extLst>
      <p:ext uri="{BB962C8B-B14F-4D97-AF65-F5344CB8AC3E}">
        <p14:creationId xmlns:p14="http://schemas.microsoft.com/office/powerpoint/2010/main" val="1425131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algn="l"/>
            <a:r>
              <a:rPr lang="en-US" dirty="0" smtClean="0"/>
              <a:t>Objective- Learn about the background of the novel in order to understand the time period it portrays and was written during. </a:t>
            </a:r>
          </a:p>
          <a:p>
            <a:pPr algn="l"/>
            <a:endParaRPr lang="en-US" dirty="0"/>
          </a:p>
          <a:p>
            <a:pPr algn="l"/>
            <a:r>
              <a:rPr lang="en-US" dirty="0" smtClean="0"/>
              <a:t>Warm-up- Read the article given and decide on a good title for the piece.</a:t>
            </a:r>
          </a:p>
          <a:p>
            <a:pPr algn="l"/>
            <a:endParaRPr lang="en-US" dirty="0"/>
          </a:p>
          <a:p>
            <a:pPr algn="l"/>
            <a:r>
              <a:rPr lang="en-US" dirty="0" smtClean="0"/>
              <a:t>Class Discussion</a:t>
            </a:r>
          </a:p>
          <a:p>
            <a:pPr algn="l"/>
            <a:r>
              <a:rPr lang="en-US" dirty="0" smtClean="0"/>
              <a:t>Big Ideas/Themes</a:t>
            </a:r>
          </a:p>
          <a:p>
            <a:pPr algn="l"/>
            <a:r>
              <a:rPr lang="en-US" dirty="0" smtClean="0"/>
              <a:t>PowerPoint</a:t>
            </a:r>
          </a:p>
          <a:p>
            <a:pPr algn="l"/>
            <a:endParaRPr lang="en-US" dirty="0"/>
          </a:p>
          <a:p>
            <a:pPr algn="l"/>
            <a:endParaRPr lang="en-US" dirty="0" smtClean="0"/>
          </a:p>
          <a:p>
            <a:pPr algn="l"/>
            <a:r>
              <a:rPr lang="en-US" dirty="0" smtClean="0"/>
              <a:t>HW- Research the laws of Colonial Massachusetts.</a:t>
            </a:r>
            <a:endParaRPr lang="en-US" dirty="0"/>
          </a:p>
        </p:txBody>
      </p:sp>
      <p:sp>
        <p:nvSpPr>
          <p:cNvPr id="3" name="Title 2"/>
          <p:cNvSpPr>
            <a:spLocks noGrp="1"/>
          </p:cNvSpPr>
          <p:nvPr>
            <p:ph type="title"/>
          </p:nvPr>
        </p:nvSpPr>
        <p:spPr/>
        <p:txBody>
          <a:bodyPr/>
          <a:lstStyle/>
          <a:p>
            <a:r>
              <a:rPr lang="en-US" dirty="0" smtClean="0"/>
              <a:t>The Scarlet Letter</a:t>
            </a:r>
            <a:br>
              <a:rPr lang="en-US" dirty="0" smtClean="0"/>
            </a:br>
            <a:r>
              <a:rPr lang="en-US" dirty="0" smtClean="0"/>
              <a:t>introduction</a:t>
            </a:r>
            <a:endParaRPr lang="en-US" dirty="0"/>
          </a:p>
        </p:txBody>
      </p:sp>
    </p:spTree>
    <p:extLst>
      <p:ext uri="{BB962C8B-B14F-4D97-AF65-F5344CB8AC3E}">
        <p14:creationId xmlns:p14="http://schemas.microsoft.com/office/powerpoint/2010/main" val="337104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pPr algn="l"/>
            <a:r>
              <a:rPr lang="en-US" dirty="0" smtClean="0"/>
              <a:t>Objective- Learn to identify exposition: main characters, setting, and initial conflict within a difficult text: </a:t>
            </a:r>
            <a:r>
              <a:rPr lang="en-US" i="1" dirty="0" smtClean="0"/>
              <a:t>The Scarlet Letter.</a:t>
            </a:r>
          </a:p>
          <a:p>
            <a:pPr algn="l"/>
            <a:r>
              <a:rPr lang="en-US" dirty="0" smtClean="0"/>
              <a:t>Learn reading strategies for a difficult text.</a:t>
            </a:r>
          </a:p>
          <a:p>
            <a:pPr algn="l"/>
            <a:endParaRPr lang="en-US" dirty="0"/>
          </a:p>
          <a:p>
            <a:pPr algn="l"/>
            <a:r>
              <a:rPr lang="en-US" dirty="0" smtClean="0"/>
              <a:t>Warm-up- Read chapter 1 from </a:t>
            </a:r>
            <a:r>
              <a:rPr lang="en-US" i="1" dirty="0" smtClean="0"/>
              <a:t>The Scarlet Letter</a:t>
            </a:r>
          </a:p>
          <a:p>
            <a:pPr algn="l"/>
            <a:endParaRPr lang="en-US" i="1" dirty="0"/>
          </a:p>
          <a:p>
            <a:pPr algn="l"/>
            <a:r>
              <a:rPr lang="en-US" dirty="0" smtClean="0"/>
              <a:t>Read chapter 1 aloud and draw a picture based on the text</a:t>
            </a:r>
          </a:p>
          <a:p>
            <a:pPr algn="l"/>
            <a:endParaRPr lang="en-US" dirty="0"/>
          </a:p>
          <a:p>
            <a:pPr algn="l"/>
            <a:r>
              <a:rPr lang="en-US" dirty="0" smtClean="0"/>
              <a:t>Helpful Reading Strategies: Summarizing each paragraph, words not understood, Re-wording</a:t>
            </a:r>
          </a:p>
          <a:p>
            <a:pPr algn="l"/>
            <a:endParaRPr lang="en-US" dirty="0"/>
          </a:p>
          <a:p>
            <a:pPr algn="l"/>
            <a:r>
              <a:rPr lang="en-US" dirty="0" smtClean="0"/>
              <a:t>HW- Chapters 1 &amp; 2 Due Tomorrow.  Prepare for a Socratic Circle Discussion.</a:t>
            </a:r>
            <a:endParaRPr lang="en-US" dirty="0"/>
          </a:p>
        </p:txBody>
      </p:sp>
      <p:sp>
        <p:nvSpPr>
          <p:cNvPr id="3" name="Title 2"/>
          <p:cNvSpPr>
            <a:spLocks noGrp="1"/>
          </p:cNvSpPr>
          <p:nvPr>
            <p:ph type="title"/>
          </p:nvPr>
        </p:nvSpPr>
        <p:spPr/>
        <p:txBody>
          <a:bodyPr/>
          <a:lstStyle/>
          <a:p>
            <a:r>
              <a:rPr lang="en-US" dirty="0" smtClean="0"/>
              <a:t>The scarlet letter</a:t>
            </a:r>
            <a:br>
              <a:rPr lang="en-US" dirty="0" smtClean="0"/>
            </a:br>
            <a:r>
              <a:rPr lang="en-US" dirty="0" smtClean="0"/>
              <a:t> chapter 1</a:t>
            </a:r>
            <a:endParaRPr lang="en-US" dirty="0"/>
          </a:p>
        </p:txBody>
      </p:sp>
    </p:spTree>
    <p:extLst>
      <p:ext uri="{BB962C8B-B14F-4D97-AF65-F5344CB8AC3E}">
        <p14:creationId xmlns:p14="http://schemas.microsoft.com/office/powerpoint/2010/main" val="1525443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Practice analyzing a text for deeper meaning.</a:t>
            </a:r>
          </a:p>
          <a:p>
            <a:pPr algn="l"/>
            <a:endParaRPr lang="en-US" dirty="0"/>
          </a:p>
          <a:p>
            <a:pPr algn="l"/>
            <a:r>
              <a:rPr lang="en-US" dirty="0" smtClean="0"/>
              <a:t>Warm-up- Answer the questions over chapters 1 and 2 of the book.</a:t>
            </a:r>
          </a:p>
          <a:p>
            <a:pPr algn="l"/>
            <a:endParaRPr lang="en-US" dirty="0"/>
          </a:p>
          <a:p>
            <a:pPr algn="l"/>
            <a:r>
              <a:rPr lang="en-US" dirty="0" smtClean="0"/>
              <a:t>Socratic Circles</a:t>
            </a:r>
          </a:p>
          <a:p>
            <a:pPr algn="l"/>
            <a:endParaRPr lang="en-US" dirty="0"/>
          </a:p>
          <a:p>
            <a:pPr algn="l"/>
            <a:r>
              <a:rPr lang="en-US" dirty="0" smtClean="0"/>
              <a:t>HW- Ch. 3 &amp; 4 Due Monday</a:t>
            </a:r>
            <a:endParaRPr lang="en-US" dirty="0"/>
          </a:p>
        </p:txBody>
      </p:sp>
      <p:sp>
        <p:nvSpPr>
          <p:cNvPr id="3" name="Title 2"/>
          <p:cNvSpPr>
            <a:spLocks noGrp="1"/>
          </p:cNvSpPr>
          <p:nvPr>
            <p:ph type="title"/>
          </p:nvPr>
        </p:nvSpPr>
        <p:spPr/>
        <p:txBody>
          <a:bodyPr/>
          <a:lstStyle/>
          <a:p>
            <a:r>
              <a:rPr lang="en-US" dirty="0" smtClean="0"/>
              <a:t>Scarlet letter </a:t>
            </a:r>
            <a:r>
              <a:rPr lang="en-US" dirty="0" err="1" smtClean="0"/>
              <a:t>ch.</a:t>
            </a:r>
            <a:r>
              <a:rPr lang="en-US" dirty="0" smtClean="0"/>
              <a:t> 1 &amp; 2</a:t>
            </a:r>
            <a:br>
              <a:rPr lang="en-US" dirty="0" smtClean="0"/>
            </a:br>
            <a:r>
              <a:rPr lang="en-US" dirty="0" smtClean="0"/>
              <a:t>Socratic circles</a:t>
            </a:r>
            <a:endParaRPr lang="en-US" dirty="0"/>
          </a:p>
        </p:txBody>
      </p:sp>
    </p:spTree>
    <p:extLst>
      <p:ext uri="{BB962C8B-B14F-4D97-AF65-F5344CB8AC3E}">
        <p14:creationId xmlns:p14="http://schemas.microsoft.com/office/powerpoint/2010/main" val="1515814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smtClean="0"/>
              <a:t>Objective- Learn about transcendental writing and understand transcendentalism as a literary movement.  </a:t>
            </a:r>
          </a:p>
          <a:p>
            <a:pPr algn="l"/>
            <a:endParaRPr lang="en-US" dirty="0"/>
          </a:p>
          <a:p>
            <a:pPr algn="l"/>
            <a:r>
              <a:rPr lang="en-US" dirty="0" smtClean="0"/>
              <a:t>Warm-up- Read “Self-Reliance” by Ralph Waldo Emerson</a:t>
            </a:r>
          </a:p>
          <a:p>
            <a:pPr algn="l"/>
            <a:endParaRPr lang="en-US" dirty="0"/>
          </a:p>
          <a:p>
            <a:pPr algn="l"/>
            <a:r>
              <a:rPr lang="en-US" dirty="0" smtClean="0"/>
              <a:t>Highlighted Reading with two texts “Nature” by Ralph Waldo Emerson and “Walden” by Henry David Thoreau</a:t>
            </a:r>
          </a:p>
          <a:p>
            <a:pPr algn="l"/>
            <a:endParaRPr lang="en-US" dirty="0"/>
          </a:p>
          <a:p>
            <a:pPr algn="l"/>
            <a:r>
              <a:rPr lang="en-US" dirty="0" smtClean="0"/>
              <a:t>Are you a transcendentalist? Quiz</a:t>
            </a:r>
          </a:p>
          <a:p>
            <a:pPr algn="l"/>
            <a:endParaRPr lang="en-US" dirty="0"/>
          </a:p>
          <a:p>
            <a:pPr algn="l"/>
            <a:r>
              <a:rPr lang="en-US" dirty="0" smtClean="0"/>
              <a:t>HW- Ch. 3 &amp; 4 Due Monday</a:t>
            </a:r>
          </a:p>
          <a:p>
            <a:pPr algn="l"/>
            <a:endParaRPr lang="en-US" dirty="0" smtClean="0"/>
          </a:p>
          <a:p>
            <a:pPr algn="l"/>
            <a:endParaRPr lang="en-US" dirty="0"/>
          </a:p>
          <a:p>
            <a:pPr algn="l"/>
            <a:endParaRPr lang="en-US" dirty="0"/>
          </a:p>
        </p:txBody>
      </p:sp>
      <p:sp>
        <p:nvSpPr>
          <p:cNvPr id="3" name="Title 2"/>
          <p:cNvSpPr>
            <a:spLocks noGrp="1"/>
          </p:cNvSpPr>
          <p:nvPr>
            <p:ph type="title"/>
          </p:nvPr>
        </p:nvSpPr>
        <p:spPr/>
        <p:txBody>
          <a:bodyPr/>
          <a:lstStyle/>
          <a:p>
            <a:r>
              <a:rPr lang="en-US" dirty="0" smtClean="0"/>
              <a:t>Transcendentalism</a:t>
            </a:r>
            <a:endParaRPr lang="en-US" dirty="0"/>
          </a:p>
        </p:txBody>
      </p:sp>
    </p:spTree>
    <p:extLst>
      <p:ext uri="{BB962C8B-B14F-4D97-AF65-F5344CB8AC3E}">
        <p14:creationId xmlns:p14="http://schemas.microsoft.com/office/powerpoint/2010/main" val="1826398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pPr algn="l"/>
            <a:r>
              <a:rPr lang="en-US" dirty="0" smtClean="0"/>
              <a:t>Objective- Learn how to participate in literature circles to discuss a complex text in great depth.</a:t>
            </a:r>
          </a:p>
          <a:p>
            <a:pPr algn="l"/>
            <a:endParaRPr lang="en-US" dirty="0"/>
          </a:p>
          <a:p>
            <a:pPr algn="l"/>
            <a:r>
              <a:rPr lang="en-US" dirty="0" smtClean="0"/>
              <a:t>Warm-up- Prepare for literature circles by filling out the lit. circles worksheet.</a:t>
            </a:r>
          </a:p>
          <a:p>
            <a:pPr algn="l"/>
            <a:endParaRPr lang="en-US" dirty="0"/>
          </a:p>
          <a:p>
            <a:pPr algn="l"/>
            <a:r>
              <a:rPr lang="en-US" dirty="0" smtClean="0"/>
              <a:t>Literature Circles</a:t>
            </a:r>
          </a:p>
          <a:p>
            <a:pPr algn="l"/>
            <a:endParaRPr lang="en-US" dirty="0"/>
          </a:p>
          <a:p>
            <a:pPr algn="l"/>
            <a:r>
              <a:rPr lang="en-US" dirty="0" smtClean="0"/>
              <a:t>Sharing of Ideas from Discussions</a:t>
            </a:r>
          </a:p>
          <a:p>
            <a:pPr algn="l"/>
            <a:endParaRPr lang="en-US" dirty="0"/>
          </a:p>
          <a:p>
            <a:pPr algn="l"/>
            <a:r>
              <a:rPr lang="en-US" dirty="0" smtClean="0"/>
              <a:t>Begin chapter 5- highlighted reading</a:t>
            </a:r>
          </a:p>
          <a:p>
            <a:pPr algn="l"/>
            <a:endParaRPr lang="en-US" dirty="0"/>
          </a:p>
          <a:p>
            <a:pPr algn="l"/>
            <a:r>
              <a:rPr lang="en-US" dirty="0" smtClean="0"/>
              <a:t>HW- Ch. 5-7 with quotes worksheet due Friday</a:t>
            </a:r>
            <a:endParaRPr lang="en-US" dirty="0"/>
          </a:p>
        </p:txBody>
      </p:sp>
      <p:sp>
        <p:nvSpPr>
          <p:cNvPr id="3" name="Title 2"/>
          <p:cNvSpPr>
            <a:spLocks noGrp="1"/>
          </p:cNvSpPr>
          <p:nvPr>
            <p:ph type="title"/>
          </p:nvPr>
        </p:nvSpPr>
        <p:spPr/>
        <p:txBody>
          <a:bodyPr>
            <a:normAutofit/>
          </a:bodyPr>
          <a:lstStyle/>
          <a:p>
            <a:r>
              <a:rPr lang="en-US" dirty="0" smtClean="0"/>
              <a:t>Ch. 3 &amp; 4 Due</a:t>
            </a:r>
            <a:br>
              <a:rPr lang="en-US" dirty="0" smtClean="0"/>
            </a:br>
            <a:r>
              <a:rPr lang="en-US" dirty="0" smtClean="0"/>
              <a:t>Literature Circles</a:t>
            </a:r>
            <a:endParaRPr lang="en-US" dirty="0"/>
          </a:p>
        </p:txBody>
      </p:sp>
    </p:spTree>
    <p:extLst>
      <p:ext uri="{BB962C8B-B14F-4D97-AF65-F5344CB8AC3E}">
        <p14:creationId xmlns:p14="http://schemas.microsoft.com/office/powerpoint/2010/main" val="680313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pPr algn="l"/>
            <a:r>
              <a:rPr lang="en-US" dirty="0" smtClean="0"/>
              <a:t>Objective- Learn how to write a reflective essay using rhetorical devices.</a:t>
            </a:r>
          </a:p>
          <a:p>
            <a:pPr algn="l"/>
            <a:endParaRPr lang="en-US" dirty="0"/>
          </a:p>
          <a:p>
            <a:pPr algn="l"/>
            <a:r>
              <a:rPr lang="en-US" dirty="0" smtClean="0"/>
              <a:t>Warm-up- Read “Civil Disobedience” by Henry David Thoreau” using the Highlighted Reading Strategy.</a:t>
            </a:r>
          </a:p>
          <a:p>
            <a:pPr algn="l"/>
            <a:endParaRPr lang="en-US" dirty="0"/>
          </a:p>
          <a:p>
            <a:pPr algn="l"/>
            <a:r>
              <a:rPr lang="en-US" dirty="0" smtClean="0"/>
              <a:t>Review rhetorical devices</a:t>
            </a:r>
          </a:p>
          <a:p>
            <a:pPr algn="l"/>
            <a:endParaRPr lang="en-US" dirty="0" smtClean="0"/>
          </a:p>
          <a:p>
            <a:pPr algn="l"/>
            <a:r>
              <a:rPr lang="en-US" dirty="0" smtClean="0"/>
              <a:t>Read “</a:t>
            </a:r>
            <a:r>
              <a:rPr lang="en-US" dirty="0" err="1" smtClean="0"/>
              <a:t>Thanatopsis</a:t>
            </a:r>
            <a:r>
              <a:rPr lang="en-US" dirty="0" smtClean="0"/>
              <a:t>” by William Cullen Bryant</a:t>
            </a:r>
          </a:p>
          <a:p>
            <a:pPr algn="l"/>
            <a:endParaRPr lang="en-US" dirty="0"/>
          </a:p>
          <a:p>
            <a:pPr algn="l"/>
            <a:r>
              <a:rPr lang="en-US" dirty="0" smtClean="0"/>
              <a:t>Reflective Essay Assignment</a:t>
            </a:r>
          </a:p>
          <a:p>
            <a:pPr algn="l"/>
            <a:endParaRPr lang="en-US" dirty="0"/>
          </a:p>
          <a:p>
            <a:pPr algn="l"/>
            <a:r>
              <a:rPr lang="en-US" dirty="0" smtClean="0"/>
              <a:t>HW- Reflective Essay Due Tomorrow</a:t>
            </a:r>
            <a:endParaRPr lang="en-US" dirty="0"/>
          </a:p>
        </p:txBody>
      </p:sp>
      <p:sp>
        <p:nvSpPr>
          <p:cNvPr id="3" name="Title 2"/>
          <p:cNvSpPr>
            <a:spLocks noGrp="1"/>
          </p:cNvSpPr>
          <p:nvPr>
            <p:ph type="title"/>
          </p:nvPr>
        </p:nvSpPr>
        <p:spPr/>
        <p:txBody>
          <a:bodyPr/>
          <a:lstStyle/>
          <a:p>
            <a:r>
              <a:rPr lang="en-US" dirty="0" smtClean="0"/>
              <a:t>Reflective essay</a:t>
            </a:r>
            <a:endParaRPr lang="en-US" dirty="0"/>
          </a:p>
        </p:txBody>
      </p:sp>
    </p:spTree>
    <p:extLst>
      <p:ext uri="{BB962C8B-B14F-4D97-AF65-F5344CB8AC3E}">
        <p14:creationId xmlns:p14="http://schemas.microsoft.com/office/powerpoint/2010/main" val="24746108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873</TotalTime>
  <Words>2828</Words>
  <Application>Microsoft Office PowerPoint</Application>
  <PresentationFormat>On-screen Show (4:3)</PresentationFormat>
  <Paragraphs>347</Paragraphs>
  <Slides>28</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Garamond</vt:lpstr>
      <vt:lpstr>Tahoma</vt:lpstr>
      <vt:lpstr>Tunga</vt:lpstr>
      <vt:lpstr>BlackTie</vt:lpstr>
      <vt:lpstr>Unit 2: CP English 11</vt:lpstr>
      <vt:lpstr>Unit pre-test, objectives, and Terms</vt:lpstr>
      <vt:lpstr>American Romanticism</vt:lpstr>
      <vt:lpstr>The Scarlet Letter introduction</vt:lpstr>
      <vt:lpstr>The scarlet letter  chapter 1</vt:lpstr>
      <vt:lpstr>Scarlet letter ch. 1 &amp; 2 Socratic circles</vt:lpstr>
      <vt:lpstr>Transcendentalism</vt:lpstr>
      <vt:lpstr>Ch. 3 &amp; 4 Due Literature Circles</vt:lpstr>
      <vt:lpstr>Reflective essay</vt:lpstr>
      <vt:lpstr>American gothic</vt:lpstr>
      <vt:lpstr>Author's perspective</vt:lpstr>
      <vt:lpstr>Ch. 5-7 Due</vt:lpstr>
      <vt:lpstr>Ch. 8-10 Due</vt:lpstr>
      <vt:lpstr>Evaluation essay</vt:lpstr>
      <vt:lpstr>The Raven</vt:lpstr>
      <vt:lpstr>The fireside poets</vt:lpstr>
      <vt:lpstr>Ch. 11 &amp; 12 due</vt:lpstr>
      <vt:lpstr>Ch. 13-15 Due</vt:lpstr>
      <vt:lpstr>Sentence variety</vt:lpstr>
      <vt:lpstr>Modern day Scandals</vt:lpstr>
      <vt:lpstr>Ch. 16-18 Due</vt:lpstr>
      <vt:lpstr>End of Book Due Literary analysis</vt:lpstr>
      <vt:lpstr>Literary Analysis</vt:lpstr>
      <vt:lpstr>Literary Analysis</vt:lpstr>
      <vt:lpstr>Literary Analysis/Plot Test REview</vt:lpstr>
      <vt:lpstr>Plot/Book test</vt:lpstr>
      <vt:lpstr>review</vt:lpstr>
      <vt:lpstr>Unit 2 Test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English 11</dc:title>
  <dc:creator>holly warwick</dc:creator>
  <cp:lastModifiedBy>Stephen Warwick</cp:lastModifiedBy>
  <cp:revision>32</cp:revision>
  <dcterms:created xsi:type="dcterms:W3CDTF">2012-10-04T21:22:44Z</dcterms:created>
  <dcterms:modified xsi:type="dcterms:W3CDTF">2014-10-01T22:05:26Z</dcterms:modified>
</cp:coreProperties>
</file>