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872A2-2FB4-42B4-9BE0-20CD49867054}" type="doc">
      <dgm:prSet loTypeId="urn:microsoft.com/office/officeart/2005/8/layout/cycle5" loCatId="cycle" qsTypeId="urn:microsoft.com/office/officeart/2005/8/quickstyle/3d5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3ACF9F6-7C1C-4EE4-B8BC-1D354259A3E5}">
      <dgm:prSet phldrT="[Text]" custT="1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n-US" sz="2400" dirty="0" smtClean="0"/>
            <a:t>Teacher selects rich text connected to curriculum</a:t>
          </a:r>
          <a:endParaRPr lang="en-US" sz="2400" dirty="0"/>
        </a:p>
      </dgm:t>
    </dgm:pt>
    <dgm:pt modelId="{A1962334-1126-46F0-A47F-85F0111D838B}" type="parTrans" cxnId="{6DEBB21F-4BC0-41A7-B600-BD25AFB3DB18}">
      <dgm:prSet/>
      <dgm:spPr/>
      <dgm:t>
        <a:bodyPr/>
        <a:lstStyle/>
        <a:p>
          <a:endParaRPr lang="en-US" sz="2400"/>
        </a:p>
      </dgm:t>
    </dgm:pt>
    <dgm:pt modelId="{AD798A93-E9D6-4429-9C95-476E3795A67E}" type="sibTrans" cxnId="{6DEBB21F-4BC0-41A7-B600-BD25AFB3DB18}">
      <dgm:prSet/>
      <dgm:spPr/>
      <dgm:t>
        <a:bodyPr/>
        <a:lstStyle/>
        <a:p>
          <a:endParaRPr lang="en-US" sz="2400"/>
        </a:p>
      </dgm:t>
    </dgm:pt>
    <dgm:pt modelId="{B4B7E6AA-421C-483E-B353-D4219000DD4C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000" dirty="0" smtClean="0"/>
            <a:t>Critical (annotated) reading by each student </a:t>
          </a:r>
          <a:endParaRPr lang="en-US" sz="2000" dirty="0"/>
        </a:p>
      </dgm:t>
    </dgm:pt>
    <dgm:pt modelId="{C775BE7C-1C51-4E47-8FB4-5E9BB546B29F}" type="parTrans" cxnId="{D50C7ADF-6C7E-400B-8828-7EF97A87726C}">
      <dgm:prSet/>
      <dgm:spPr/>
      <dgm:t>
        <a:bodyPr/>
        <a:lstStyle/>
        <a:p>
          <a:endParaRPr lang="en-US" sz="2400"/>
        </a:p>
      </dgm:t>
    </dgm:pt>
    <dgm:pt modelId="{810E58AB-9FBB-48D5-ABE5-578533348CA4}" type="sibTrans" cxnId="{D50C7ADF-6C7E-400B-8828-7EF97A87726C}">
      <dgm:prSet/>
      <dgm:spPr/>
      <dgm:t>
        <a:bodyPr/>
        <a:lstStyle/>
        <a:p>
          <a:endParaRPr lang="en-US" sz="2400"/>
        </a:p>
      </dgm:t>
    </dgm:pt>
    <dgm:pt modelId="{C2BBA5AE-65CD-4978-95A6-F377E748115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 smtClean="0"/>
            <a:t>Divide students into inner and outer circles</a:t>
          </a:r>
          <a:endParaRPr lang="en-US" sz="2400" dirty="0"/>
        </a:p>
      </dgm:t>
    </dgm:pt>
    <dgm:pt modelId="{489C3997-4A9B-48CA-94D9-CF12E5AFAD6E}" type="parTrans" cxnId="{6E4BE4D2-79BB-4A85-BA62-05738FAD1766}">
      <dgm:prSet/>
      <dgm:spPr/>
      <dgm:t>
        <a:bodyPr/>
        <a:lstStyle/>
        <a:p>
          <a:endParaRPr lang="en-US" sz="2400"/>
        </a:p>
      </dgm:t>
    </dgm:pt>
    <dgm:pt modelId="{E69F12FF-A76F-4A8D-9CA7-50F7E420A862}" type="sibTrans" cxnId="{6E4BE4D2-79BB-4A85-BA62-05738FAD1766}">
      <dgm:prSet/>
      <dgm:spPr/>
      <dgm:t>
        <a:bodyPr/>
        <a:lstStyle/>
        <a:p>
          <a:endParaRPr lang="en-US" sz="2400"/>
        </a:p>
      </dgm:t>
    </dgm:pt>
    <dgm:pt modelId="{00036ADB-3573-4B1B-A772-8237261F37B4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/>
            <a:t>Inner</a:t>
          </a:r>
          <a:r>
            <a:rPr lang="en-US" sz="2400" baseline="0" dirty="0" smtClean="0"/>
            <a:t> Circle begins Socratic Circle; teacher facilitates </a:t>
          </a:r>
          <a:endParaRPr lang="en-US" sz="2400" dirty="0"/>
        </a:p>
      </dgm:t>
    </dgm:pt>
    <dgm:pt modelId="{3BA6B600-C33F-418C-983E-3ED2A03E64F5}" type="parTrans" cxnId="{EE3FC59D-BA38-46CF-9F0E-8BD1F6B17A16}">
      <dgm:prSet/>
      <dgm:spPr/>
      <dgm:t>
        <a:bodyPr/>
        <a:lstStyle/>
        <a:p>
          <a:endParaRPr lang="en-US" sz="2400"/>
        </a:p>
      </dgm:t>
    </dgm:pt>
    <dgm:pt modelId="{690BFCFF-24C7-4660-975B-46E021DBA42E}" type="sibTrans" cxnId="{EE3FC59D-BA38-46CF-9F0E-8BD1F6B17A16}">
      <dgm:prSet/>
      <dgm:spPr/>
      <dgm:t>
        <a:bodyPr/>
        <a:lstStyle/>
        <a:p>
          <a:endParaRPr lang="en-US" sz="2400"/>
        </a:p>
      </dgm:t>
    </dgm:pt>
    <dgm:pt modelId="{7A6E1D8A-9FE7-4100-B11B-5186AEBAD2E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dirty="0" smtClean="0"/>
            <a:t>Outer</a:t>
          </a:r>
          <a:r>
            <a:rPr lang="en-US" sz="2400" baseline="0" dirty="0" smtClean="0"/>
            <a:t> Circle shares reflections and sets goals </a:t>
          </a:r>
          <a:endParaRPr lang="en-US" sz="2400" dirty="0"/>
        </a:p>
      </dgm:t>
    </dgm:pt>
    <dgm:pt modelId="{E50A5521-8031-4A0F-982D-065388D02647}" type="parTrans" cxnId="{798AA6AC-53A3-4F63-9B74-6DDAA602685E}">
      <dgm:prSet/>
      <dgm:spPr/>
      <dgm:t>
        <a:bodyPr/>
        <a:lstStyle/>
        <a:p>
          <a:endParaRPr lang="en-US" sz="2400"/>
        </a:p>
      </dgm:t>
    </dgm:pt>
    <dgm:pt modelId="{B3CD1EA0-675F-4D9B-8F6C-14734B7F4DBB}" type="sibTrans" cxnId="{798AA6AC-53A3-4F63-9B74-6DDAA602685E}">
      <dgm:prSet/>
      <dgm:spPr/>
      <dgm:t>
        <a:bodyPr/>
        <a:lstStyle/>
        <a:p>
          <a:endParaRPr lang="en-US" sz="2400"/>
        </a:p>
      </dgm:t>
    </dgm:pt>
    <dgm:pt modelId="{86B62B91-806C-4BDA-B7DC-F95B9A6D8183}" type="pres">
      <dgm:prSet presAssocID="{997872A2-2FB4-42B4-9BE0-20CD498670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BF165-3050-4191-903C-6DC3D4DBC7D6}" type="pres">
      <dgm:prSet presAssocID="{C3ACF9F6-7C1C-4EE4-B8BC-1D354259A3E5}" presName="node" presStyleLbl="node1" presStyleIdx="0" presStyleCnt="5" custScaleX="194755" custRadScaleRad="100944" custRadScaleInc="30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C0589-22EA-4451-8924-AD6F5EDB393A}" type="pres">
      <dgm:prSet presAssocID="{C3ACF9F6-7C1C-4EE4-B8BC-1D354259A3E5}" presName="spNode" presStyleCnt="0"/>
      <dgm:spPr/>
    </dgm:pt>
    <dgm:pt modelId="{DA0CC3AD-5459-4082-8CA5-7A3308B9DB16}" type="pres">
      <dgm:prSet presAssocID="{AD798A93-E9D6-4429-9C95-476E3795A67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4C6C8FD-7025-416D-8D31-1D12F41CCEB5}" type="pres">
      <dgm:prSet presAssocID="{B4B7E6AA-421C-483E-B353-D4219000DD4C}" presName="node" presStyleLbl="node1" presStyleIdx="1" presStyleCnt="5" custScaleX="162914" custRadScaleRad="106113" custRadScaleInc="25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56806-9995-4397-A6DA-5D6B4A450216}" type="pres">
      <dgm:prSet presAssocID="{B4B7E6AA-421C-483E-B353-D4219000DD4C}" presName="spNode" presStyleCnt="0"/>
      <dgm:spPr/>
    </dgm:pt>
    <dgm:pt modelId="{45795AA2-CE67-4EFF-A9AA-DC865F3ACC0A}" type="pres">
      <dgm:prSet presAssocID="{810E58AB-9FBB-48D5-ABE5-578533348CA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0578CF5-DC31-44AB-82E9-7BBA140D3C2F}" type="pres">
      <dgm:prSet presAssocID="{C2BBA5AE-65CD-4978-95A6-F377E7481158}" presName="node" presStyleLbl="node1" presStyleIdx="2" presStyleCnt="5" custScaleX="186251" custRadScaleRad="115808" custRadScaleInc="-64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3CBFF-BE61-4D4E-B689-BB165706A35D}" type="pres">
      <dgm:prSet presAssocID="{C2BBA5AE-65CD-4978-95A6-F377E7481158}" presName="spNode" presStyleCnt="0"/>
      <dgm:spPr/>
    </dgm:pt>
    <dgm:pt modelId="{F30F6F63-0FBC-4C58-B7C2-9A495B8E2C02}" type="pres">
      <dgm:prSet presAssocID="{E69F12FF-A76F-4A8D-9CA7-50F7E420A86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01918EF-C42F-47BB-A6D1-ABB4D24A1541}" type="pres">
      <dgm:prSet presAssocID="{00036ADB-3573-4B1B-A772-8237261F37B4}" presName="node" presStyleLbl="node1" presStyleIdx="3" presStyleCnt="5" custScaleX="205339" custRadScaleRad="111382" custRadScaleInc="56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3F66F-1084-484F-A5DF-427368859889}" type="pres">
      <dgm:prSet presAssocID="{00036ADB-3573-4B1B-A772-8237261F37B4}" presName="spNode" presStyleCnt="0"/>
      <dgm:spPr/>
    </dgm:pt>
    <dgm:pt modelId="{B28B894D-A195-4CEE-9E49-093C0CC03D2A}" type="pres">
      <dgm:prSet presAssocID="{690BFCFF-24C7-4660-975B-46E021DBA42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ECB8264-0AAB-49C7-BC9C-5DBEDA5524DD}" type="pres">
      <dgm:prSet presAssocID="{7A6E1D8A-9FE7-4100-B11B-5186AEBAD2E1}" presName="node" presStyleLbl="node1" presStyleIdx="4" presStyleCnt="5" custScaleX="198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2CC6A-ABFD-4C33-BB84-B897C335F784}" type="pres">
      <dgm:prSet presAssocID="{7A6E1D8A-9FE7-4100-B11B-5186AEBAD2E1}" presName="spNode" presStyleCnt="0"/>
      <dgm:spPr/>
    </dgm:pt>
    <dgm:pt modelId="{CFCC08E1-85B1-4254-AAE3-B0DA43941617}" type="pres">
      <dgm:prSet presAssocID="{B3CD1EA0-675F-4D9B-8F6C-14734B7F4DB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50C7ADF-6C7E-400B-8828-7EF97A87726C}" srcId="{997872A2-2FB4-42B4-9BE0-20CD49867054}" destId="{B4B7E6AA-421C-483E-B353-D4219000DD4C}" srcOrd="1" destOrd="0" parTransId="{C775BE7C-1C51-4E47-8FB4-5E9BB546B29F}" sibTransId="{810E58AB-9FBB-48D5-ABE5-578533348CA4}"/>
    <dgm:cxn modelId="{4A8323C3-7E83-4950-B412-770C9ACFC48D}" type="presOf" srcId="{C3ACF9F6-7C1C-4EE4-B8BC-1D354259A3E5}" destId="{9E3BF165-3050-4191-903C-6DC3D4DBC7D6}" srcOrd="0" destOrd="0" presId="urn:microsoft.com/office/officeart/2005/8/layout/cycle5"/>
    <dgm:cxn modelId="{8B0CF893-2F0F-4100-84A7-01C3D232799D}" type="presOf" srcId="{B3CD1EA0-675F-4D9B-8F6C-14734B7F4DBB}" destId="{CFCC08E1-85B1-4254-AAE3-B0DA43941617}" srcOrd="0" destOrd="0" presId="urn:microsoft.com/office/officeart/2005/8/layout/cycle5"/>
    <dgm:cxn modelId="{FE5D316C-B378-45CE-B8A4-8DB33D76F5A2}" type="presOf" srcId="{7A6E1D8A-9FE7-4100-B11B-5186AEBAD2E1}" destId="{DECB8264-0AAB-49C7-BC9C-5DBEDA5524DD}" srcOrd="0" destOrd="0" presId="urn:microsoft.com/office/officeart/2005/8/layout/cycle5"/>
    <dgm:cxn modelId="{EE3FC59D-BA38-46CF-9F0E-8BD1F6B17A16}" srcId="{997872A2-2FB4-42B4-9BE0-20CD49867054}" destId="{00036ADB-3573-4B1B-A772-8237261F37B4}" srcOrd="3" destOrd="0" parTransId="{3BA6B600-C33F-418C-983E-3ED2A03E64F5}" sibTransId="{690BFCFF-24C7-4660-975B-46E021DBA42E}"/>
    <dgm:cxn modelId="{2B313A8A-B968-4AE0-8FD1-262C4D32521A}" type="presOf" srcId="{690BFCFF-24C7-4660-975B-46E021DBA42E}" destId="{B28B894D-A195-4CEE-9E49-093C0CC03D2A}" srcOrd="0" destOrd="0" presId="urn:microsoft.com/office/officeart/2005/8/layout/cycle5"/>
    <dgm:cxn modelId="{6DEBB21F-4BC0-41A7-B600-BD25AFB3DB18}" srcId="{997872A2-2FB4-42B4-9BE0-20CD49867054}" destId="{C3ACF9F6-7C1C-4EE4-B8BC-1D354259A3E5}" srcOrd="0" destOrd="0" parTransId="{A1962334-1126-46F0-A47F-85F0111D838B}" sibTransId="{AD798A93-E9D6-4429-9C95-476E3795A67E}"/>
    <dgm:cxn modelId="{E713CF93-0E45-4D7C-BB9E-CD13E33DCF5B}" type="presOf" srcId="{B4B7E6AA-421C-483E-B353-D4219000DD4C}" destId="{F4C6C8FD-7025-416D-8D31-1D12F41CCEB5}" srcOrd="0" destOrd="0" presId="urn:microsoft.com/office/officeart/2005/8/layout/cycle5"/>
    <dgm:cxn modelId="{8976216B-4356-4E5E-8835-26925C770E43}" type="presOf" srcId="{00036ADB-3573-4B1B-A772-8237261F37B4}" destId="{E01918EF-C42F-47BB-A6D1-ABB4D24A1541}" srcOrd="0" destOrd="0" presId="urn:microsoft.com/office/officeart/2005/8/layout/cycle5"/>
    <dgm:cxn modelId="{DC2DC5DE-6445-4AB0-8402-1AE4B2EB9CE3}" type="presOf" srcId="{997872A2-2FB4-42B4-9BE0-20CD49867054}" destId="{86B62B91-806C-4BDA-B7DC-F95B9A6D8183}" srcOrd="0" destOrd="0" presId="urn:microsoft.com/office/officeart/2005/8/layout/cycle5"/>
    <dgm:cxn modelId="{858A23D6-DB5B-4592-A4FB-2E7D463CF30C}" type="presOf" srcId="{810E58AB-9FBB-48D5-ABE5-578533348CA4}" destId="{45795AA2-CE67-4EFF-A9AA-DC865F3ACC0A}" srcOrd="0" destOrd="0" presId="urn:microsoft.com/office/officeart/2005/8/layout/cycle5"/>
    <dgm:cxn modelId="{798AA6AC-53A3-4F63-9B74-6DDAA602685E}" srcId="{997872A2-2FB4-42B4-9BE0-20CD49867054}" destId="{7A6E1D8A-9FE7-4100-B11B-5186AEBAD2E1}" srcOrd="4" destOrd="0" parTransId="{E50A5521-8031-4A0F-982D-065388D02647}" sibTransId="{B3CD1EA0-675F-4D9B-8F6C-14734B7F4DBB}"/>
    <dgm:cxn modelId="{BE093D27-41D0-41CF-A7B0-2097779FD2E8}" type="presOf" srcId="{AD798A93-E9D6-4429-9C95-476E3795A67E}" destId="{DA0CC3AD-5459-4082-8CA5-7A3308B9DB16}" srcOrd="0" destOrd="0" presId="urn:microsoft.com/office/officeart/2005/8/layout/cycle5"/>
    <dgm:cxn modelId="{42D74AF0-2108-452D-8153-38BDD85ED407}" type="presOf" srcId="{E69F12FF-A76F-4A8D-9CA7-50F7E420A862}" destId="{F30F6F63-0FBC-4C58-B7C2-9A495B8E2C02}" srcOrd="0" destOrd="0" presId="urn:microsoft.com/office/officeart/2005/8/layout/cycle5"/>
    <dgm:cxn modelId="{6E4BE4D2-79BB-4A85-BA62-05738FAD1766}" srcId="{997872A2-2FB4-42B4-9BE0-20CD49867054}" destId="{C2BBA5AE-65CD-4978-95A6-F377E7481158}" srcOrd="2" destOrd="0" parTransId="{489C3997-4A9B-48CA-94D9-CF12E5AFAD6E}" sibTransId="{E69F12FF-A76F-4A8D-9CA7-50F7E420A862}"/>
    <dgm:cxn modelId="{EEC18012-E535-4DAB-8029-9EE809D2121E}" type="presOf" srcId="{C2BBA5AE-65CD-4978-95A6-F377E7481158}" destId="{30578CF5-DC31-44AB-82E9-7BBA140D3C2F}" srcOrd="0" destOrd="0" presId="urn:microsoft.com/office/officeart/2005/8/layout/cycle5"/>
    <dgm:cxn modelId="{554F533D-B9A0-4791-8A6D-BB6B2648A6C8}" type="presParOf" srcId="{86B62B91-806C-4BDA-B7DC-F95B9A6D8183}" destId="{9E3BF165-3050-4191-903C-6DC3D4DBC7D6}" srcOrd="0" destOrd="0" presId="urn:microsoft.com/office/officeart/2005/8/layout/cycle5"/>
    <dgm:cxn modelId="{3042423A-EBEA-4DA8-939B-E9FFC06D58A6}" type="presParOf" srcId="{86B62B91-806C-4BDA-B7DC-F95B9A6D8183}" destId="{481C0589-22EA-4451-8924-AD6F5EDB393A}" srcOrd="1" destOrd="0" presId="urn:microsoft.com/office/officeart/2005/8/layout/cycle5"/>
    <dgm:cxn modelId="{CD22ECC0-29D5-4BC0-9188-D01486B2DF63}" type="presParOf" srcId="{86B62B91-806C-4BDA-B7DC-F95B9A6D8183}" destId="{DA0CC3AD-5459-4082-8CA5-7A3308B9DB16}" srcOrd="2" destOrd="0" presId="urn:microsoft.com/office/officeart/2005/8/layout/cycle5"/>
    <dgm:cxn modelId="{EF18133B-D855-4C65-9AE9-E23B1457C2AA}" type="presParOf" srcId="{86B62B91-806C-4BDA-B7DC-F95B9A6D8183}" destId="{F4C6C8FD-7025-416D-8D31-1D12F41CCEB5}" srcOrd="3" destOrd="0" presId="urn:microsoft.com/office/officeart/2005/8/layout/cycle5"/>
    <dgm:cxn modelId="{EA6253C2-BE49-4FAF-A579-0839516F5850}" type="presParOf" srcId="{86B62B91-806C-4BDA-B7DC-F95B9A6D8183}" destId="{FB056806-9995-4397-A6DA-5D6B4A450216}" srcOrd="4" destOrd="0" presId="urn:microsoft.com/office/officeart/2005/8/layout/cycle5"/>
    <dgm:cxn modelId="{0A5C5FAC-E422-4C65-AD01-F796A99EDBA3}" type="presParOf" srcId="{86B62B91-806C-4BDA-B7DC-F95B9A6D8183}" destId="{45795AA2-CE67-4EFF-A9AA-DC865F3ACC0A}" srcOrd="5" destOrd="0" presId="urn:microsoft.com/office/officeart/2005/8/layout/cycle5"/>
    <dgm:cxn modelId="{612760E6-34B0-43EE-99DE-3CA90850AB97}" type="presParOf" srcId="{86B62B91-806C-4BDA-B7DC-F95B9A6D8183}" destId="{30578CF5-DC31-44AB-82E9-7BBA140D3C2F}" srcOrd="6" destOrd="0" presId="urn:microsoft.com/office/officeart/2005/8/layout/cycle5"/>
    <dgm:cxn modelId="{99F82DD4-F09E-403D-8E66-9E143BD1781A}" type="presParOf" srcId="{86B62B91-806C-4BDA-B7DC-F95B9A6D8183}" destId="{E593CBFF-BE61-4D4E-B689-BB165706A35D}" srcOrd="7" destOrd="0" presId="urn:microsoft.com/office/officeart/2005/8/layout/cycle5"/>
    <dgm:cxn modelId="{58CB136D-D1A8-4B7C-AA66-09F0170ED743}" type="presParOf" srcId="{86B62B91-806C-4BDA-B7DC-F95B9A6D8183}" destId="{F30F6F63-0FBC-4C58-B7C2-9A495B8E2C02}" srcOrd="8" destOrd="0" presId="urn:microsoft.com/office/officeart/2005/8/layout/cycle5"/>
    <dgm:cxn modelId="{165F2F7A-7410-43A8-843E-7EDD0CCC425D}" type="presParOf" srcId="{86B62B91-806C-4BDA-B7DC-F95B9A6D8183}" destId="{E01918EF-C42F-47BB-A6D1-ABB4D24A1541}" srcOrd="9" destOrd="0" presId="urn:microsoft.com/office/officeart/2005/8/layout/cycle5"/>
    <dgm:cxn modelId="{C8F807C0-9C8D-45C3-BADF-1AC8826BAF88}" type="presParOf" srcId="{86B62B91-806C-4BDA-B7DC-F95B9A6D8183}" destId="{CB63F66F-1084-484F-A5DF-427368859889}" srcOrd="10" destOrd="0" presId="urn:microsoft.com/office/officeart/2005/8/layout/cycle5"/>
    <dgm:cxn modelId="{AFF9D2A2-6FC4-42A6-9C94-ED06EBEC34BC}" type="presParOf" srcId="{86B62B91-806C-4BDA-B7DC-F95B9A6D8183}" destId="{B28B894D-A195-4CEE-9E49-093C0CC03D2A}" srcOrd="11" destOrd="0" presId="urn:microsoft.com/office/officeart/2005/8/layout/cycle5"/>
    <dgm:cxn modelId="{A6D4CAB0-65E1-4431-B045-B99AA4B7DCED}" type="presParOf" srcId="{86B62B91-806C-4BDA-B7DC-F95B9A6D8183}" destId="{DECB8264-0AAB-49C7-BC9C-5DBEDA5524DD}" srcOrd="12" destOrd="0" presId="urn:microsoft.com/office/officeart/2005/8/layout/cycle5"/>
    <dgm:cxn modelId="{336959C0-FF41-4F49-BDB2-19C44849B734}" type="presParOf" srcId="{86B62B91-806C-4BDA-B7DC-F95B9A6D8183}" destId="{BBE2CC6A-ABFD-4C33-BB84-B897C335F784}" srcOrd="13" destOrd="0" presId="urn:microsoft.com/office/officeart/2005/8/layout/cycle5"/>
    <dgm:cxn modelId="{560E2490-7431-44EF-8298-6EE81AD75585}" type="presParOf" srcId="{86B62B91-806C-4BDA-B7DC-F95B9A6D8183}" destId="{CFCC08E1-85B1-4254-AAE3-B0DA4394161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BF165-3050-4191-903C-6DC3D4DBC7D6}">
      <dsp:nvSpPr>
        <dsp:cNvPr id="0" name=""/>
        <dsp:cNvSpPr/>
      </dsp:nvSpPr>
      <dsp:spPr>
        <a:xfrm>
          <a:off x="3176942" y="0"/>
          <a:ext cx="2927538" cy="977073"/>
        </a:xfrm>
        <a:prstGeom prst="roundRect">
          <a:avLst/>
        </a:prstGeom>
        <a:solidFill>
          <a:schemeClr val="tx1">
            <a:lumMod val="90000"/>
            <a:lumOff val="1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Teacher selects rich text connected to curriculum</a:t>
          </a:r>
          <a:endParaRPr lang="en-US" sz="2400" kern="1200" dirty="0"/>
        </a:p>
      </dsp:txBody>
      <dsp:txXfrm>
        <a:off x="3224639" y="47697"/>
        <a:ext cx="2832144" cy="881679"/>
      </dsp:txXfrm>
    </dsp:sp>
    <dsp:sp modelId="{DA0CC3AD-5459-4082-8CA5-7A3308B9DB16}">
      <dsp:nvSpPr>
        <dsp:cNvPr id="0" name=""/>
        <dsp:cNvSpPr/>
      </dsp:nvSpPr>
      <dsp:spPr>
        <a:xfrm>
          <a:off x="2660476" y="643224"/>
          <a:ext cx="3901238" cy="3901238"/>
        </a:xfrm>
        <a:custGeom>
          <a:avLst/>
          <a:gdLst/>
          <a:ahLst/>
          <a:cxnLst/>
          <a:rect l="0" t="0" r="0" b="0"/>
          <a:pathLst>
            <a:path>
              <a:moveTo>
                <a:pt x="3165704" y="424682"/>
              </a:moveTo>
              <a:arcTo wR="1950619" hR="1950619" stAng="18511794" swAng="82081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6C8FD-7025-416D-8D31-1D12F41CCEB5}">
      <dsp:nvSpPr>
        <dsp:cNvPr id="0" name=""/>
        <dsp:cNvSpPr/>
      </dsp:nvSpPr>
      <dsp:spPr>
        <a:xfrm>
          <a:off x="5186631" y="1523498"/>
          <a:ext cx="2448907" cy="977073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Critical (annotated) reading by each student </a:t>
          </a:r>
          <a:endParaRPr lang="en-US" sz="2000" kern="1200" dirty="0"/>
        </a:p>
      </dsp:txBody>
      <dsp:txXfrm>
        <a:off x="5234328" y="1571195"/>
        <a:ext cx="2353513" cy="881679"/>
      </dsp:txXfrm>
    </dsp:sp>
    <dsp:sp modelId="{45795AA2-CE67-4EFF-A9AA-DC865F3ACC0A}">
      <dsp:nvSpPr>
        <dsp:cNvPr id="0" name=""/>
        <dsp:cNvSpPr/>
      </dsp:nvSpPr>
      <dsp:spPr>
        <a:xfrm>
          <a:off x="2599018" y="967956"/>
          <a:ext cx="3901238" cy="3901238"/>
        </a:xfrm>
        <a:custGeom>
          <a:avLst/>
          <a:gdLst/>
          <a:ahLst/>
          <a:cxnLst/>
          <a:rect l="0" t="0" r="0" b="0"/>
          <a:pathLst>
            <a:path>
              <a:moveTo>
                <a:pt x="3885257" y="1701443"/>
              </a:moveTo>
              <a:arcTo wR="1950619" hR="1950619" stAng="21159653" swAng="91870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78CF5-DC31-44AB-82E9-7BBA140D3C2F}">
      <dsp:nvSpPr>
        <dsp:cNvPr id="0" name=""/>
        <dsp:cNvSpPr/>
      </dsp:nvSpPr>
      <dsp:spPr>
        <a:xfrm>
          <a:off x="4754137" y="3357616"/>
          <a:ext cx="2799707" cy="97707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Divide students into inner and outer circles</a:t>
          </a:r>
          <a:endParaRPr lang="en-US" sz="2400" kern="1200" dirty="0"/>
        </a:p>
      </dsp:txBody>
      <dsp:txXfrm>
        <a:off x="4801834" y="3405313"/>
        <a:ext cx="2704313" cy="881679"/>
      </dsp:txXfrm>
    </dsp:sp>
    <dsp:sp modelId="{F30F6F63-0FBC-4C58-B7C2-9A495B8E2C02}">
      <dsp:nvSpPr>
        <dsp:cNvPr id="0" name=""/>
        <dsp:cNvSpPr/>
      </dsp:nvSpPr>
      <dsp:spPr>
        <a:xfrm>
          <a:off x="2518753" y="806170"/>
          <a:ext cx="3901238" cy="3901238"/>
        </a:xfrm>
        <a:custGeom>
          <a:avLst/>
          <a:gdLst/>
          <a:ahLst/>
          <a:cxnLst/>
          <a:rect l="0" t="0" r="0" b="0"/>
          <a:pathLst>
            <a:path>
              <a:moveTo>
                <a:pt x="2698194" y="3752297"/>
              </a:moveTo>
              <a:arcTo wR="1950619" hR="1950619" stAng="4047891" swAng="270421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918EF-C42F-47BB-A6D1-ABB4D24A1541}">
      <dsp:nvSpPr>
        <dsp:cNvPr id="0" name=""/>
        <dsp:cNvSpPr/>
      </dsp:nvSpPr>
      <dsp:spPr>
        <a:xfrm>
          <a:off x="1186354" y="3357615"/>
          <a:ext cx="3086636" cy="977073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Inner</a:t>
          </a:r>
          <a:r>
            <a:rPr lang="en-US" sz="2400" kern="1200" baseline="0" dirty="0" smtClean="0"/>
            <a:t> Circle begins Socratic Circle; teacher facilitates </a:t>
          </a:r>
          <a:endParaRPr lang="en-US" sz="2400" kern="1200" dirty="0"/>
        </a:p>
      </dsp:txBody>
      <dsp:txXfrm>
        <a:off x="1234051" y="3405312"/>
        <a:ext cx="2991242" cy="881679"/>
      </dsp:txXfrm>
    </dsp:sp>
    <dsp:sp modelId="{B28B894D-A195-4CEE-9E49-093C0CC03D2A}">
      <dsp:nvSpPr>
        <dsp:cNvPr id="0" name=""/>
        <dsp:cNvSpPr/>
      </dsp:nvSpPr>
      <dsp:spPr>
        <a:xfrm>
          <a:off x="2357717" y="931419"/>
          <a:ext cx="3901238" cy="3901238"/>
        </a:xfrm>
        <a:custGeom>
          <a:avLst/>
          <a:gdLst/>
          <a:ahLst/>
          <a:cxnLst/>
          <a:rect l="0" t="0" r="0" b="0"/>
          <a:pathLst>
            <a:path>
              <a:moveTo>
                <a:pt x="19214" y="2223735"/>
              </a:moveTo>
              <a:arcTo wR="1950619" hR="1950619" stAng="10317076" swAng="111319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B8264-0AAB-49C7-BC9C-5DBEDA5524DD}">
      <dsp:nvSpPr>
        <dsp:cNvPr id="0" name=""/>
        <dsp:cNvSpPr/>
      </dsp:nvSpPr>
      <dsp:spPr>
        <a:xfrm>
          <a:off x="1038668" y="1348765"/>
          <a:ext cx="2984299" cy="977073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Outer</a:t>
          </a:r>
          <a:r>
            <a:rPr lang="en-US" sz="2400" kern="1200" baseline="0" dirty="0" smtClean="0"/>
            <a:t> Circle shares reflections and sets goals </a:t>
          </a:r>
          <a:endParaRPr lang="en-US" sz="2400" kern="1200" dirty="0"/>
        </a:p>
      </dsp:txBody>
      <dsp:txXfrm>
        <a:off x="1086365" y="1396462"/>
        <a:ext cx="2888905" cy="881679"/>
      </dsp:txXfrm>
    </dsp:sp>
    <dsp:sp modelId="{CFCC08E1-85B1-4254-AAE3-B0DA43941617}">
      <dsp:nvSpPr>
        <dsp:cNvPr id="0" name=""/>
        <dsp:cNvSpPr/>
      </dsp:nvSpPr>
      <dsp:spPr>
        <a:xfrm>
          <a:off x="2466105" y="442444"/>
          <a:ext cx="3901238" cy="3901238"/>
        </a:xfrm>
        <a:custGeom>
          <a:avLst/>
          <a:gdLst/>
          <a:ahLst/>
          <a:cxnLst/>
          <a:rect l="0" t="0" r="0" b="0"/>
          <a:pathLst>
            <a:path>
              <a:moveTo>
                <a:pt x="372279" y="804426"/>
              </a:moveTo>
              <a:arcTo wR="1950619" hR="1950619" stAng="12959233" swAng="65586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BA0077-4C79-4064-9B5E-C33B22347C4F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140083-62C5-4666-8FFA-142D88795C0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Socratic Circles?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Socratic Questioning= </a:t>
            </a:r>
            <a:r>
              <a:rPr lang="en-US" sz="2800" dirty="0">
                <a:solidFill>
                  <a:srgbClr val="7030A0"/>
                </a:solidFill>
              </a:rPr>
              <a:t>Critical Thinking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Deeper Text Analysis = </a:t>
            </a:r>
            <a:r>
              <a:rPr lang="en-US" sz="2800" dirty="0">
                <a:solidFill>
                  <a:srgbClr val="7030A0"/>
                </a:solidFill>
              </a:rPr>
              <a:t>Critical Reading </a:t>
            </a:r>
          </a:p>
          <a:p>
            <a:pPr marL="114300" indent="0">
              <a:buNone/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Analysis &amp; Evidence= </a:t>
            </a:r>
            <a:r>
              <a:rPr lang="en-US" sz="2800" dirty="0">
                <a:solidFill>
                  <a:srgbClr val="7030A0"/>
                </a:solidFill>
              </a:rPr>
              <a:t>Argument Support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Collaborative Conversations= </a:t>
            </a:r>
            <a:r>
              <a:rPr lang="en-US" sz="2800" dirty="0">
                <a:solidFill>
                  <a:srgbClr val="7030A0"/>
                </a:solidFill>
              </a:rPr>
              <a:t>Speaking &amp; Listening skills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8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Socratic Circles</a:t>
            </a:r>
            <a:br>
              <a:rPr lang="en-US" dirty="0" smtClean="0"/>
            </a:br>
            <a:r>
              <a:rPr lang="en-US" dirty="0" smtClean="0"/>
              <a:t>Matt Copeland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77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             vs.        *Dialogue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Oppositional </a:t>
            </a:r>
          </a:p>
          <a:p>
            <a:r>
              <a:rPr lang="en-US" sz="2800" dirty="0"/>
              <a:t>Winning=goal</a:t>
            </a:r>
          </a:p>
          <a:p>
            <a:r>
              <a:rPr lang="en-US" sz="2800" dirty="0"/>
              <a:t>Simplifies positions </a:t>
            </a:r>
          </a:p>
          <a:p>
            <a:r>
              <a:rPr lang="en-US" sz="2800" dirty="0"/>
              <a:t>Sign of defeat to change a position</a:t>
            </a:r>
          </a:p>
          <a:p>
            <a:r>
              <a:rPr lang="en-US" sz="2800" dirty="0"/>
              <a:t>Assumes there is a right answer</a:t>
            </a:r>
          </a:p>
          <a:p>
            <a:r>
              <a:rPr lang="en-US" sz="2800" dirty="0"/>
              <a:t>Implies a conclusion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Collaborative</a:t>
            </a:r>
          </a:p>
          <a:p>
            <a:r>
              <a:rPr lang="en-US" sz="2800" dirty="0"/>
              <a:t>Common Ground=goal</a:t>
            </a:r>
          </a:p>
          <a:p>
            <a:r>
              <a:rPr lang="en-US" sz="2800" dirty="0"/>
              <a:t>Complicates positions</a:t>
            </a:r>
          </a:p>
          <a:p>
            <a:r>
              <a:rPr lang="en-US" sz="2800" dirty="0"/>
              <a:t>Acceptable to change a position</a:t>
            </a:r>
          </a:p>
          <a:p>
            <a:r>
              <a:rPr lang="en-US" sz="2800" dirty="0"/>
              <a:t>Many have the right answer </a:t>
            </a:r>
          </a:p>
          <a:p>
            <a:r>
              <a:rPr lang="en-US" sz="2800" dirty="0"/>
              <a:t>Remains open-ended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27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111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Socratic Circles</vt:lpstr>
      <vt:lpstr>Why Socratic Circles?</vt:lpstr>
      <vt:lpstr>Socratic Circles Matt Copeland</vt:lpstr>
      <vt:lpstr>Debate              vs.        *Dialogue</vt:lpstr>
    </vt:vector>
  </TitlesOfParts>
  <Company>Clinton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Circles</dc:title>
  <dc:creator>holly warwick</dc:creator>
  <cp:lastModifiedBy>holly warwick</cp:lastModifiedBy>
  <cp:revision>1</cp:revision>
  <dcterms:created xsi:type="dcterms:W3CDTF">2012-01-24T14:26:29Z</dcterms:created>
  <dcterms:modified xsi:type="dcterms:W3CDTF">2012-01-24T14:32:46Z</dcterms:modified>
</cp:coreProperties>
</file>